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League Spartan" panose="020B0604020202020204" charset="-18"/>
      <p:regular r:id="rId12"/>
    </p:embeddedFont>
    <p:embeddedFont>
      <p:font typeface="Questrial" panose="020F0502020204030204" pitchFamily="2" charset="-18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77" b="-7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 rot="-5400000">
            <a:off x="26995" y="7044639"/>
            <a:ext cx="2233712" cy="4251009"/>
          </a:xfrm>
          <a:custGeom>
            <a:avLst/>
            <a:gdLst/>
            <a:ahLst/>
            <a:cxnLst/>
            <a:rect l="l" t="t" r="r" b="b"/>
            <a:pathLst>
              <a:path w="2233712" h="4251009">
                <a:moveTo>
                  <a:pt x="0" y="0"/>
                </a:moveTo>
                <a:lnTo>
                  <a:pt x="2233712" y="0"/>
                </a:lnTo>
                <a:lnTo>
                  <a:pt x="2233712" y="4251010"/>
                </a:lnTo>
                <a:lnTo>
                  <a:pt x="0" y="42510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2948935" y="2575578"/>
            <a:ext cx="11893869" cy="3780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32"/>
              </a:lnSpc>
            </a:pPr>
            <a:r>
              <a:rPr lang="en-US" sz="5493" b="1">
                <a:solidFill>
                  <a:srgbClr val="145DC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WDROŻENIE ELEKTRONICZNEGO OBIEGU FAKTUR W APLIKACJI „FINANSE" DZIAŁAJĄCEJ W SYSTEMIE</a:t>
            </a:r>
          </a:p>
          <a:p>
            <a:pPr marL="0" lvl="0" indent="0" algn="l">
              <a:lnSpc>
                <a:spcPts val="5932"/>
              </a:lnSpc>
            </a:pPr>
            <a:r>
              <a:rPr lang="en-US" sz="5493" b="1">
                <a:solidFill>
                  <a:srgbClr val="145DC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E-USŁUG KLASY EZD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9859" y="8091388"/>
            <a:ext cx="9496390" cy="126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55"/>
              </a:lnSpc>
            </a:pPr>
            <a:r>
              <a:rPr lang="en-US" sz="4496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Uniwersytet Jana Kochanowskiego w Kielcach</a:t>
            </a:r>
          </a:p>
        </p:txBody>
      </p:sp>
      <p:sp>
        <p:nvSpPr>
          <p:cNvPr id="6" name="Freeform 6"/>
          <p:cNvSpPr/>
          <p:nvPr/>
        </p:nvSpPr>
        <p:spPr>
          <a:xfrm rot="-5400000">
            <a:off x="11056223" y="-1440442"/>
            <a:ext cx="2233712" cy="4251009"/>
          </a:xfrm>
          <a:custGeom>
            <a:avLst/>
            <a:gdLst/>
            <a:ahLst/>
            <a:cxnLst/>
            <a:rect l="l" t="t" r="r" b="b"/>
            <a:pathLst>
              <a:path w="2233712" h="4251009">
                <a:moveTo>
                  <a:pt x="0" y="0"/>
                </a:moveTo>
                <a:lnTo>
                  <a:pt x="2233712" y="0"/>
                </a:lnTo>
                <a:lnTo>
                  <a:pt x="2233712" y="4251009"/>
                </a:lnTo>
                <a:lnTo>
                  <a:pt x="0" y="42510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1718848" y="3625245"/>
            <a:ext cx="6646142" cy="6646142"/>
          </a:xfrm>
          <a:custGeom>
            <a:avLst/>
            <a:gdLst/>
            <a:ahLst/>
            <a:cxnLst/>
            <a:rect l="l" t="t" r="r" b="b"/>
            <a:pathLst>
              <a:path w="6646142" h="6646142">
                <a:moveTo>
                  <a:pt x="0" y="0"/>
                </a:moveTo>
                <a:lnTo>
                  <a:pt x="6646142" y="0"/>
                </a:lnTo>
                <a:lnTo>
                  <a:pt x="6646142" y="6646142"/>
                </a:lnTo>
                <a:lnTo>
                  <a:pt x="0" y="66461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4" name="Group 4"/>
          <p:cNvGrpSpPr/>
          <p:nvPr/>
        </p:nvGrpSpPr>
        <p:grpSpPr>
          <a:xfrm>
            <a:off x="1738289" y="3425584"/>
            <a:ext cx="12550758" cy="4627799"/>
            <a:chOff x="0" y="0"/>
            <a:chExt cx="1192968" cy="43987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92968" cy="439879"/>
            </a:xfrm>
            <a:custGeom>
              <a:avLst/>
              <a:gdLst/>
              <a:ahLst/>
              <a:cxnLst/>
              <a:rect l="l" t="t" r="r" b="b"/>
              <a:pathLst>
                <a:path w="1192968" h="439879">
                  <a:moveTo>
                    <a:pt x="12048" y="0"/>
                  </a:moveTo>
                  <a:lnTo>
                    <a:pt x="1180921" y="0"/>
                  </a:lnTo>
                  <a:cubicBezTo>
                    <a:pt x="1184116" y="0"/>
                    <a:pt x="1187180" y="1269"/>
                    <a:pt x="1189440" y="3529"/>
                  </a:cubicBezTo>
                  <a:cubicBezTo>
                    <a:pt x="1191699" y="5788"/>
                    <a:pt x="1192968" y="8853"/>
                    <a:pt x="1192968" y="12048"/>
                  </a:cubicBezTo>
                  <a:lnTo>
                    <a:pt x="1192968" y="427831"/>
                  </a:lnTo>
                  <a:cubicBezTo>
                    <a:pt x="1192968" y="434485"/>
                    <a:pt x="1187575" y="439879"/>
                    <a:pt x="1180921" y="439879"/>
                  </a:cubicBezTo>
                  <a:lnTo>
                    <a:pt x="12048" y="439879"/>
                  </a:lnTo>
                  <a:cubicBezTo>
                    <a:pt x="5394" y="439879"/>
                    <a:pt x="0" y="434485"/>
                    <a:pt x="0" y="427831"/>
                  </a:cubicBezTo>
                  <a:lnTo>
                    <a:pt x="0" y="12048"/>
                  </a:lnTo>
                  <a:cubicBezTo>
                    <a:pt x="0" y="5394"/>
                    <a:pt x="5394" y="0"/>
                    <a:pt x="12048" y="0"/>
                  </a:cubicBezTo>
                  <a:close/>
                </a:path>
              </a:pathLst>
            </a:custGeom>
            <a:ln w="38100" cap="rnd">
              <a:solidFill>
                <a:srgbClr val="020BB5"/>
              </a:solidFill>
              <a:prstDash val="lgDash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192968" cy="4779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526579" y="3969508"/>
            <a:ext cx="10974179" cy="418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86"/>
              </a:lnSpc>
            </a:pPr>
            <a:r>
              <a:rPr lang="en-US" sz="3042">
                <a:solidFill>
                  <a:srgbClr val="0A008E"/>
                </a:solidFill>
                <a:latin typeface="Questrial"/>
                <a:ea typeface="Questrial"/>
                <a:cs typeface="Questrial"/>
                <a:sym typeface="Questrial"/>
              </a:rPr>
              <a:t>✔ Elektroniczny obieg faktur usprawnia i przyspiesza procesy finansowe</a:t>
            </a:r>
          </a:p>
          <a:p>
            <a:pPr marL="0" lvl="0" indent="0" algn="l">
              <a:lnSpc>
                <a:spcPts val="3286"/>
              </a:lnSpc>
            </a:pPr>
            <a:r>
              <a:rPr lang="en-US" sz="3042">
                <a:solidFill>
                  <a:srgbClr val="0A008E"/>
                </a:solidFill>
                <a:latin typeface="Questrial"/>
                <a:ea typeface="Questrial"/>
                <a:cs typeface="Questrial"/>
                <a:sym typeface="Questrial"/>
              </a:rPr>
              <a:t>✔ Pełna przejrzystość, kontrola i zgodność z KSeF</a:t>
            </a:r>
          </a:p>
          <a:p>
            <a:pPr marL="0" lvl="0" indent="0" algn="l">
              <a:lnSpc>
                <a:spcPts val="3286"/>
              </a:lnSpc>
            </a:pPr>
            <a:r>
              <a:rPr lang="en-US" sz="3042">
                <a:solidFill>
                  <a:srgbClr val="0A008E"/>
                </a:solidFill>
                <a:latin typeface="Questrial"/>
                <a:ea typeface="Questrial"/>
                <a:cs typeface="Questrial"/>
                <a:sym typeface="Questrial"/>
              </a:rPr>
              <a:t>✔ Zachęcamy do aktywnego korzystania z aplikacji „Finanse"</a:t>
            </a:r>
          </a:p>
          <a:p>
            <a:pPr marL="0" lvl="0" indent="0" algn="l">
              <a:lnSpc>
                <a:spcPts val="3286"/>
              </a:lnSpc>
            </a:pPr>
            <a:endParaRPr lang="en-US" sz="3042">
              <a:solidFill>
                <a:srgbClr val="0A008E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>
              <a:lnSpc>
                <a:spcPts val="3286"/>
              </a:lnSpc>
            </a:pPr>
            <a:r>
              <a:rPr lang="en-US" sz="3042">
                <a:solidFill>
                  <a:srgbClr val="0A008E"/>
                </a:solidFill>
                <a:latin typeface="Questrial"/>
                <a:ea typeface="Questrial"/>
                <a:cs typeface="Questrial"/>
                <a:sym typeface="Questrial"/>
              </a:rPr>
              <a:t>Informacje/Pomoc dot. funkcjonowania aplikacji “Finanse”</a:t>
            </a:r>
          </a:p>
          <a:p>
            <a:pPr marL="0" lvl="0" indent="0" algn="l">
              <a:lnSpc>
                <a:spcPts val="3286"/>
              </a:lnSpc>
            </a:pPr>
            <a:r>
              <a:rPr lang="en-US" sz="3042">
                <a:solidFill>
                  <a:srgbClr val="0A008E"/>
                </a:solidFill>
                <a:latin typeface="Questrial"/>
                <a:ea typeface="Questrial"/>
                <a:cs typeface="Questrial"/>
                <a:sym typeface="Questrial"/>
              </a:rPr>
              <a:t>Kontakt: Sekcja ds. Zarządzania Dokumentacją Elektroniczną</a:t>
            </a:r>
          </a:p>
          <a:p>
            <a:pPr marL="0" lvl="0" indent="0" algn="l">
              <a:lnSpc>
                <a:spcPts val="3286"/>
              </a:lnSpc>
            </a:pPr>
            <a:r>
              <a:rPr lang="en-US" sz="3042">
                <a:solidFill>
                  <a:srgbClr val="0A008E"/>
                </a:solidFill>
                <a:latin typeface="Questrial"/>
                <a:ea typeface="Questrial"/>
                <a:cs typeface="Questrial"/>
                <a:sym typeface="Questrial"/>
              </a:rPr>
              <a:t>tel. 7874  lub 7894</a:t>
            </a:r>
          </a:p>
          <a:p>
            <a:pPr marL="0" lvl="0" indent="0" algn="l">
              <a:lnSpc>
                <a:spcPts val="3286"/>
              </a:lnSpc>
            </a:pPr>
            <a:endParaRPr lang="en-US" sz="3042">
              <a:solidFill>
                <a:srgbClr val="0A008E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>
              <a:lnSpc>
                <a:spcPts val="3286"/>
              </a:lnSpc>
            </a:pPr>
            <a:endParaRPr lang="en-US" sz="3042">
              <a:solidFill>
                <a:srgbClr val="0A00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8694458" y="8540396"/>
            <a:ext cx="3694730" cy="692762"/>
          </a:xfrm>
          <a:custGeom>
            <a:avLst/>
            <a:gdLst/>
            <a:ahLst/>
            <a:cxnLst/>
            <a:rect l="l" t="t" r="r" b="b"/>
            <a:pathLst>
              <a:path w="3694730" h="692762">
                <a:moveTo>
                  <a:pt x="0" y="0"/>
                </a:moveTo>
                <a:lnTo>
                  <a:pt x="3694729" y="0"/>
                </a:lnTo>
                <a:lnTo>
                  <a:pt x="3694729" y="692762"/>
                </a:lnTo>
                <a:lnTo>
                  <a:pt x="0" y="6927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681012" y="1594099"/>
            <a:ext cx="10277493" cy="883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77"/>
              </a:lnSpc>
            </a:pPr>
            <a:r>
              <a:rPr lang="en-US" sz="6275" b="1">
                <a:solidFill>
                  <a:srgbClr val="145DC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Podsumowanie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77" b="-7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4342365" y="-484511"/>
            <a:ext cx="3489225" cy="6640393"/>
          </a:xfrm>
          <a:custGeom>
            <a:avLst/>
            <a:gdLst/>
            <a:ahLst/>
            <a:cxnLst/>
            <a:rect l="l" t="t" r="r" b="b"/>
            <a:pathLst>
              <a:path w="3489225" h="6640393">
                <a:moveTo>
                  <a:pt x="0" y="0"/>
                </a:moveTo>
                <a:lnTo>
                  <a:pt x="3489225" y="0"/>
                </a:lnTo>
                <a:lnTo>
                  <a:pt x="3489225" y="6640393"/>
                </a:lnTo>
                <a:lnTo>
                  <a:pt x="0" y="66403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 rot="-5400000">
            <a:off x="3401747" y="6864235"/>
            <a:ext cx="673331" cy="4114800"/>
          </a:xfrm>
          <a:custGeom>
            <a:avLst/>
            <a:gdLst/>
            <a:ahLst/>
            <a:cxnLst/>
            <a:rect l="l" t="t" r="r" b="b"/>
            <a:pathLst>
              <a:path w="673331" h="4114800">
                <a:moveTo>
                  <a:pt x="0" y="0"/>
                </a:moveTo>
                <a:lnTo>
                  <a:pt x="673331" y="0"/>
                </a:lnTo>
                <a:lnTo>
                  <a:pt x="6733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5" name="Group 5"/>
          <p:cNvGrpSpPr/>
          <p:nvPr/>
        </p:nvGrpSpPr>
        <p:grpSpPr>
          <a:xfrm>
            <a:off x="1573388" y="3672153"/>
            <a:ext cx="5246370" cy="4381229"/>
            <a:chOff x="0" y="0"/>
            <a:chExt cx="812800" cy="6787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678767"/>
            </a:xfrm>
            <a:custGeom>
              <a:avLst/>
              <a:gdLst/>
              <a:ahLst/>
              <a:cxnLst/>
              <a:rect l="l" t="t" r="r" b="b"/>
              <a:pathLst>
                <a:path w="812800" h="678767">
                  <a:moveTo>
                    <a:pt x="0" y="0"/>
                  </a:moveTo>
                  <a:lnTo>
                    <a:pt x="812800" y="0"/>
                  </a:lnTo>
                  <a:lnTo>
                    <a:pt x="812800" y="678767"/>
                  </a:lnTo>
                  <a:lnTo>
                    <a:pt x="0" y="678767"/>
                  </a:lnTo>
                  <a:close/>
                </a:path>
              </a:pathLst>
            </a:custGeom>
            <a:blipFill>
              <a:blip r:embed="rId5"/>
              <a:stretch>
                <a:fillRect l="-1628" r="-162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340999" y="3785588"/>
            <a:ext cx="6480126" cy="418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88"/>
              </a:lnSpc>
            </a:pPr>
            <a:r>
              <a:rPr lang="en-US" sz="3045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• Usprawnienie procesu rejestracji, akceptacji i rozliczenia faktur</a:t>
            </a:r>
          </a:p>
          <a:p>
            <a:pPr marL="0" lvl="0" indent="0" algn="l">
              <a:lnSpc>
                <a:spcPts val="3288"/>
              </a:lnSpc>
            </a:pPr>
            <a:r>
              <a:rPr lang="en-US" sz="3045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• Zapewnienie przejrzystości i kontroli obiegu dokumentów</a:t>
            </a:r>
          </a:p>
          <a:p>
            <a:pPr marL="0" lvl="0" indent="0" algn="l">
              <a:lnSpc>
                <a:spcPts val="3288"/>
              </a:lnSpc>
            </a:pPr>
            <a:r>
              <a:rPr lang="en-US" sz="3045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• Skrócenie czasu obsługi i ograniczenie użycia papieru</a:t>
            </a:r>
          </a:p>
          <a:p>
            <a:pPr marL="0" lvl="0" indent="0" algn="l">
              <a:lnSpc>
                <a:spcPts val="3288"/>
              </a:lnSpc>
            </a:pPr>
            <a:r>
              <a:rPr lang="en-US" sz="3045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• Zgodność z obowiązującym prawem i integracja z KSeF</a:t>
            </a:r>
          </a:p>
          <a:p>
            <a:pPr marL="0" lvl="0" indent="0" algn="l">
              <a:lnSpc>
                <a:spcPts val="3288"/>
              </a:lnSpc>
            </a:pPr>
            <a:r>
              <a:rPr lang="en-US" sz="3045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• Zwiększenie efektywności pracy administracji uczelni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81012" y="1622674"/>
            <a:ext cx="10277493" cy="1103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523"/>
              </a:lnSpc>
            </a:pPr>
            <a:r>
              <a:rPr lang="en-US" sz="7891" b="1">
                <a:solidFill>
                  <a:srgbClr val="145DC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Cele wdrożenia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77" b="-7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4289048" y="4733186"/>
            <a:ext cx="3489225" cy="6640393"/>
          </a:xfrm>
          <a:custGeom>
            <a:avLst/>
            <a:gdLst/>
            <a:ahLst/>
            <a:cxnLst/>
            <a:rect l="l" t="t" r="r" b="b"/>
            <a:pathLst>
              <a:path w="3489225" h="6640393">
                <a:moveTo>
                  <a:pt x="0" y="0"/>
                </a:moveTo>
                <a:lnTo>
                  <a:pt x="3489224" y="0"/>
                </a:lnTo>
                <a:lnTo>
                  <a:pt x="3489224" y="6640393"/>
                </a:lnTo>
                <a:lnTo>
                  <a:pt x="0" y="66403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8418878" y="8534276"/>
            <a:ext cx="4236313" cy="724024"/>
          </a:xfrm>
          <a:custGeom>
            <a:avLst/>
            <a:gdLst/>
            <a:ahLst/>
            <a:cxnLst/>
            <a:rect l="l" t="t" r="r" b="b"/>
            <a:pathLst>
              <a:path w="4236313" h="724024">
                <a:moveTo>
                  <a:pt x="0" y="0"/>
                </a:moveTo>
                <a:lnTo>
                  <a:pt x="4236313" y="0"/>
                </a:lnTo>
                <a:lnTo>
                  <a:pt x="4236313" y="724024"/>
                </a:lnTo>
                <a:lnTo>
                  <a:pt x="0" y="7240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5" name="Group 5"/>
          <p:cNvGrpSpPr/>
          <p:nvPr/>
        </p:nvGrpSpPr>
        <p:grpSpPr>
          <a:xfrm>
            <a:off x="9042678" y="4258382"/>
            <a:ext cx="5246370" cy="3795000"/>
            <a:chOff x="0" y="0"/>
            <a:chExt cx="812800" cy="58794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587945"/>
            </a:xfrm>
            <a:custGeom>
              <a:avLst/>
              <a:gdLst/>
              <a:ahLst/>
              <a:cxnLst/>
              <a:rect l="l" t="t" r="r" b="b"/>
              <a:pathLst>
                <a:path w="812800" h="587945">
                  <a:moveTo>
                    <a:pt x="0" y="0"/>
                  </a:moveTo>
                  <a:lnTo>
                    <a:pt x="812800" y="0"/>
                  </a:lnTo>
                  <a:lnTo>
                    <a:pt x="812800" y="587945"/>
                  </a:lnTo>
                  <a:lnTo>
                    <a:pt x="0" y="587945"/>
                  </a:lnTo>
                  <a:close/>
                </a:path>
              </a:pathLst>
            </a:custGeom>
            <a:blipFill>
              <a:blip r:embed="rId5"/>
              <a:stretch>
                <a:fillRect t="-1582" b="-1582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681012" y="4267907"/>
            <a:ext cx="6737866" cy="4604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7"/>
              </a:lnSpc>
            </a:pPr>
            <a:r>
              <a:rPr lang="en-US" sz="2785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„Finanse" funkcjonuje w systemie e-usług klasy EZD, zapewniając kompleksową obsługę dokumentów finansowych.</a:t>
            </a:r>
          </a:p>
          <a:p>
            <a:pPr marL="0" lvl="0" indent="0" algn="l">
              <a:lnSpc>
                <a:spcPts val="3007"/>
              </a:lnSpc>
            </a:pPr>
            <a:r>
              <a:rPr lang="en-US" sz="2785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• Automatyczna rejestracja faktur z KSeF wraz z pełnymi metadanymi</a:t>
            </a:r>
          </a:p>
          <a:p>
            <a:pPr marL="0" lvl="0" indent="0" algn="l">
              <a:lnSpc>
                <a:spcPts val="3007"/>
              </a:lnSpc>
            </a:pPr>
            <a:r>
              <a:rPr lang="en-US" sz="2785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• Import i weryfikacja faktur elektronicznych w czasie rzeczywistym</a:t>
            </a:r>
          </a:p>
          <a:p>
            <a:pPr marL="0" lvl="0" indent="0" algn="l">
              <a:lnSpc>
                <a:spcPts val="3007"/>
              </a:lnSpc>
            </a:pPr>
            <a:r>
              <a:rPr lang="en-US" sz="2785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• Integracja umożliwia bezpośrednie pobieranie danych z Krajowego Systemu e-Faktur</a:t>
            </a:r>
          </a:p>
          <a:p>
            <a:pPr marL="0" lvl="0" indent="0" algn="l">
              <a:lnSpc>
                <a:spcPts val="3007"/>
              </a:lnSpc>
            </a:pPr>
            <a:r>
              <a:rPr lang="en-US" sz="2785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• Eliminacja ręcznego wprowadzania danych i redukcja błędów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81012" y="1613149"/>
            <a:ext cx="10277493" cy="2191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517"/>
              </a:lnSpc>
            </a:pPr>
            <a:r>
              <a:rPr lang="en-US" sz="7886" b="1">
                <a:solidFill>
                  <a:srgbClr val="145DC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Aplikacja „Finanse" i integracja z KSeF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77" b="-7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613630" y="1398834"/>
            <a:ext cx="2762066" cy="13473491"/>
          </a:xfrm>
          <a:custGeom>
            <a:avLst/>
            <a:gdLst/>
            <a:ahLst/>
            <a:cxnLst/>
            <a:rect l="l" t="t" r="r" b="b"/>
            <a:pathLst>
              <a:path w="2762066" h="13473491">
                <a:moveTo>
                  <a:pt x="0" y="0"/>
                </a:moveTo>
                <a:lnTo>
                  <a:pt x="2762065" y="0"/>
                </a:lnTo>
                <a:lnTo>
                  <a:pt x="2762065" y="13473490"/>
                </a:lnTo>
                <a:lnTo>
                  <a:pt x="0" y="134734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005254" y="4761761"/>
            <a:ext cx="12443283" cy="836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86"/>
              </a:lnSpc>
            </a:pPr>
            <a:r>
              <a:rPr lang="en-US" sz="3042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Faktury importowane z KSeF – automatyczny przydział numerów oraz uzupełnianie metadanych bez konieczności ręcznej interwencji.</a:t>
            </a:r>
          </a:p>
        </p:txBody>
      </p:sp>
      <p:sp>
        <p:nvSpPr>
          <p:cNvPr id="5" name="Freeform 5"/>
          <p:cNvSpPr/>
          <p:nvPr/>
        </p:nvSpPr>
        <p:spPr>
          <a:xfrm>
            <a:off x="12513822" y="3063408"/>
            <a:ext cx="4042611" cy="778203"/>
          </a:xfrm>
          <a:custGeom>
            <a:avLst/>
            <a:gdLst/>
            <a:ahLst/>
            <a:cxnLst/>
            <a:rect l="l" t="t" r="r" b="b"/>
            <a:pathLst>
              <a:path w="4042611" h="778203">
                <a:moveTo>
                  <a:pt x="0" y="0"/>
                </a:moveTo>
                <a:lnTo>
                  <a:pt x="4042610" y="0"/>
                </a:lnTo>
                <a:lnTo>
                  <a:pt x="4042610" y="778203"/>
                </a:lnTo>
                <a:lnTo>
                  <a:pt x="0" y="7782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4005254" y="2067069"/>
            <a:ext cx="10277493" cy="1112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517"/>
              </a:lnSpc>
            </a:pPr>
            <a:r>
              <a:rPr lang="en-US" sz="7886" b="1">
                <a:solidFill>
                  <a:srgbClr val="145DC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Źródła faktur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005254" y="6381542"/>
            <a:ext cx="12443283" cy="124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86"/>
              </a:lnSpc>
            </a:pPr>
            <a:r>
              <a:rPr lang="en-US" sz="3042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Faktury papierowe – digitalizacja dokumentów za pomocą technologii OCR poprzez mechanizm skanowania do HotFolder, umożliwiający automatyczne przetwarzanie.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005254" y="8001324"/>
            <a:ext cx="12443283" cy="124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86"/>
              </a:lnSpc>
            </a:pPr>
            <a:r>
              <a:rPr lang="en-US" sz="3042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Faktury elektroniczne z HotMailBox – automatyczne pobieranie i uzupełnianie metadanych z wiadomości e-mail, usprawniające rejestrację dokumentów.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5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4342365" y="-484511"/>
            <a:ext cx="3489225" cy="6640393"/>
          </a:xfrm>
          <a:custGeom>
            <a:avLst/>
            <a:gdLst/>
            <a:ahLst/>
            <a:cxnLst/>
            <a:rect l="l" t="t" r="r" b="b"/>
            <a:pathLst>
              <a:path w="3489225" h="6640393">
                <a:moveTo>
                  <a:pt x="0" y="0"/>
                </a:moveTo>
                <a:lnTo>
                  <a:pt x="3489225" y="0"/>
                </a:lnTo>
                <a:lnTo>
                  <a:pt x="3489225" y="6640393"/>
                </a:lnTo>
                <a:lnTo>
                  <a:pt x="0" y="66403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 rot="-5400000">
            <a:off x="2626395" y="6864235"/>
            <a:ext cx="673331" cy="4114800"/>
          </a:xfrm>
          <a:custGeom>
            <a:avLst/>
            <a:gdLst/>
            <a:ahLst/>
            <a:cxnLst/>
            <a:rect l="l" t="t" r="r" b="b"/>
            <a:pathLst>
              <a:path w="673331" h="4114800">
                <a:moveTo>
                  <a:pt x="0" y="0"/>
                </a:moveTo>
                <a:lnTo>
                  <a:pt x="673331" y="0"/>
                </a:lnTo>
                <a:lnTo>
                  <a:pt x="6733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5541701" y="1554144"/>
            <a:ext cx="8800664" cy="8821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8109" lvl="1" indent="-279054" algn="l">
              <a:lnSpc>
                <a:spcPts val="2791"/>
              </a:lnSpc>
              <a:buAutoNum type="arabicPeriod"/>
            </a:pPr>
            <a:r>
              <a:rPr lang="en-US" sz="2585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Kancelaria/Punkty kancelaryjne</a:t>
            </a:r>
            <a:r>
              <a:rPr lang="en-US" sz="2585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– rejestracja dokumentu oraz wprowadzenie go do systemu elektronicznego obiegu</a:t>
            </a:r>
          </a:p>
          <a:p>
            <a:pPr marL="558109" lvl="1" indent="-279054" algn="l">
              <a:lnSpc>
                <a:spcPts val="2791"/>
              </a:lnSpc>
              <a:buAutoNum type="arabicPeriod"/>
            </a:pPr>
            <a:r>
              <a:rPr lang="en-US" sz="2585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Weryfikacja merytoryczna</a:t>
            </a:r>
            <a:r>
              <a:rPr lang="en-US" sz="2585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– określenie typu faktury oraz przekazuje do dodatkowej weryfikacji merytorycznej</a:t>
            </a:r>
          </a:p>
          <a:p>
            <a:pPr marL="558109" lvl="1" indent="-279054" algn="l">
              <a:lnSpc>
                <a:spcPts val="2791"/>
              </a:lnSpc>
              <a:buAutoNum type="arabicPeriod"/>
            </a:pPr>
            <a:r>
              <a:rPr lang="en-US" sz="2585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Dodatkowa weryfikacja merytoryczna</a:t>
            </a:r>
            <a:r>
              <a:rPr lang="en-US" sz="2585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- potwierdza zasadność wydatku, zgodność faktury z zamówieniem umową lub innym dokumentem stanowiącym podstawę realizacji zobowiązania.</a:t>
            </a:r>
          </a:p>
          <a:p>
            <a:pPr marL="558109" lvl="1" indent="-279054" algn="l">
              <a:lnSpc>
                <a:spcPts val="2791"/>
              </a:lnSpc>
              <a:buAutoNum type="arabicPeriod"/>
            </a:pPr>
            <a:r>
              <a:rPr lang="en-US" sz="2585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Weryfikacja formalno-rachunkowa</a:t>
            </a:r>
            <a:r>
              <a:rPr lang="en-US" sz="2585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– kontrola poprawności danych formalnych, rachunkowych oraz zgodności dokumentu z obowiązującymi przepisami i regulacjami wewnętrznymi.</a:t>
            </a:r>
          </a:p>
          <a:p>
            <a:pPr marL="558109" lvl="1" indent="-279054" algn="l">
              <a:lnSpc>
                <a:spcPts val="2791"/>
              </a:lnSpc>
              <a:buAutoNum type="arabicPeriod"/>
            </a:pPr>
            <a:r>
              <a:rPr lang="en-US" sz="2585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Dysponent </a:t>
            </a:r>
            <a:r>
              <a:rPr lang="en-US" sz="2585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– zatwierdza wydatek pod względem dostępności środków finansowych oraz zgodności z planem finansowym.</a:t>
            </a:r>
          </a:p>
          <a:p>
            <a:pPr marL="558109" lvl="1" indent="-279054" algn="l">
              <a:lnSpc>
                <a:spcPts val="2791"/>
              </a:lnSpc>
              <a:buAutoNum type="arabicPeriod"/>
            </a:pPr>
            <a:r>
              <a:rPr lang="en-US" sz="2585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Kwestor</a:t>
            </a:r>
            <a:r>
              <a:rPr lang="en-US" sz="2585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– akceptacja dokumentu zgodnie z zakresem posiadanych kompetencji i obowiązującymi procedurami finansowymi.</a:t>
            </a:r>
          </a:p>
          <a:p>
            <a:pPr marL="558109" lvl="1" indent="-279054" algn="l">
              <a:lnSpc>
                <a:spcPts val="2791"/>
              </a:lnSpc>
              <a:buAutoNum type="arabicPeriod"/>
            </a:pPr>
            <a:r>
              <a:rPr lang="en-US" sz="2585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Kanclerz </a:t>
            </a:r>
            <a:r>
              <a:rPr lang="en-US" sz="2585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– akceptacja dokumentu zgodnie z zakresem posiadanych kompetencji i obowiązującymi procedurami finansowymi.</a:t>
            </a:r>
          </a:p>
          <a:p>
            <a:pPr marL="558109" lvl="1" indent="-279054" algn="l">
              <a:lnSpc>
                <a:spcPts val="2791"/>
              </a:lnSpc>
              <a:buAutoNum type="arabicPeriod"/>
            </a:pPr>
            <a:r>
              <a:rPr lang="en-US" sz="2585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Realizacja płatności</a:t>
            </a:r>
            <a:r>
              <a:rPr lang="en-US" sz="2585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– potwierdzenie płatności i zakończenie procesu obiegu.</a:t>
            </a:r>
          </a:p>
          <a:p>
            <a:pPr algn="l">
              <a:lnSpc>
                <a:spcPts val="2791"/>
              </a:lnSpc>
            </a:pPr>
            <a:endParaRPr lang="en-US" sz="2585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57066" y="283845"/>
            <a:ext cx="10277493" cy="1556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063"/>
              </a:lnSpc>
            </a:pPr>
            <a:r>
              <a:rPr lang="en-US" sz="5614" b="1">
                <a:solidFill>
                  <a:srgbClr val="145DC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Proces obiegu faktur – przegląd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77" b="-7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4342365" y="-484511"/>
            <a:ext cx="3489225" cy="6640393"/>
          </a:xfrm>
          <a:custGeom>
            <a:avLst/>
            <a:gdLst/>
            <a:ahLst/>
            <a:cxnLst/>
            <a:rect l="l" t="t" r="r" b="b"/>
            <a:pathLst>
              <a:path w="3489225" h="6640393">
                <a:moveTo>
                  <a:pt x="0" y="0"/>
                </a:moveTo>
                <a:lnTo>
                  <a:pt x="3489225" y="0"/>
                </a:lnTo>
                <a:lnTo>
                  <a:pt x="3489225" y="6640393"/>
                </a:lnTo>
                <a:lnTo>
                  <a:pt x="0" y="66403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 rot="-5400000">
            <a:off x="3401747" y="6864235"/>
            <a:ext cx="673331" cy="4114800"/>
          </a:xfrm>
          <a:custGeom>
            <a:avLst/>
            <a:gdLst/>
            <a:ahLst/>
            <a:cxnLst/>
            <a:rect l="l" t="t" r="r" b="b"/>
            <a:pathLst>
              <a:path w="673331" h="4114800">
                <a:moveTo>
                  <a:pt x="0" y="0"/>
                </a:moveTo>
                <a:lnTo>
                  <a:pt x="673331" y="0"/>
                </a:lnTo>
                <a:lnTo>
                  <a:pt x="6733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2402952" y="3229056"/>
            <a:ext cx="1285030" cy="1438649"/>
          </a:xfrm>
          <a:custGeom>
            <a:avLst/>
            <a:gdLst/>
            <a:ahLst/>
            <a:cxnLst/>
            <a:rect l="l" t="t" r="r" b="b"/>
            <a:pathLst>
              <a:path w="1285030" h="1438649">
                <a:moveTo>
                  <a:pt x="0" y="0"/>
                </a:moveTo>
                <a:lnTo>
                  <a:pt x="1285030" y="0"/>
                </a:lnTo>
                <a:lnTo>
                  <a:pt x="1285030" y="1438649"/>
                </a:lnTo>
                <a:lnTo>
                  <a:pt x="0" y="14386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1681012" y="5079726"/>
            <a:ext cx="6764440" cy="2917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73"/>
              </a:lnSpc>
            </a:pPr>
            <a:r>
              <a:rPr lang="en-US" sz="2660">
                <a:solidFill>
                  <a:srgbClr val="1800AD"/>
                </a:solidFill>
                <a:latin typeface="Questrial"/>
                <a:ea typeface="Questrial"/>
                <a:cs typeface="Questrial"/>
                <a:sym typeface="Questrial"/>
              </a:rPr>
              <a:t>Weryfikacja merytoryczna</a:t>
            </a:r>
          </a:p>
          <a:p>
            <a:pPr marL="0" lvl="0" indent="0" algn="l">
              <a:lnSpc>
                <a:spcPts val="2873"/>
              </a:lnSpc>
            </a:pPr>
            <a:r>
              <a:rPr lang="en-US" sz="266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Osoba odpowiedzialna wskazuje typ faktury i przekazuje fakturę do dodatkowej weryfikacji merytorycznej.</a:t>
            </a:r>
          </a:p>
          <a:p>
            <a:pPr marL="0" lvl="0" indent="0" algn="l">
              <a:lnSpc>
                <a:spcPts val="2873"/>
              </a:lnSpc>
            </a:pPr>
            <a:r>
              <a:rPr lang="en-US" sz="2660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Dodatkowa weryfikacja merytoryczna</a:t>
            </a:r>
          </a:p>
          <a:p>
            <a:pPr marL="0" lvl="0" indent="0" algn="l">
              <a:lnSpc>
                <a:spcPts val="2873"/>
              </a:lnSpc>
            </a:pPr>
            <a:r>
              <a:rPr lang="en-US" sz="266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Wskazane osoby uzupełniają dane merytoryczne faktury oraz potwierdzają zgodność z zamówieniem.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81012" y="1575049"/>
            <a:ext cx="11971857" cy="1147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57"/>
              </a:lnSpc>
            </a:pPr>
            <a:r>
              <a:rPr lang="en-US" sz="4127" b="1">
                <a:solidFill>
                  <a:srgbClr val="145DC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Szczegóły procesu – kroki merytoryczne i formalne</a:t>
            </a:r>
          </a:p>
        </p:txBody>
      </p:sp>
      <p:sp>
        <p:nvSpPr>
          <p:cNvPr id="8" name="Freeform 8"/>
          <p:cNvSpPr/>
          <p:nvPr/>
        </p:nvSpPr>
        <p:spPr>
          <a:xfrm>
            <a:off x="10831857" y="3261175"/>
            <a:ext cx="1131486" cy="1400650"/>
          </a:xfrm>
          <a:custGeom>
            <a:avLst/>
            <a:gdLst/>
            <a:ahLst/>
            <a:cxnLst/>
            <a:rect l="l" t="t" r="r" b="b"/>
            <a:pathLst>
              <a:path w="1131486" h="1400650">
                <a:moveTo>
                  <a:pt x="0" y="0"/>
                </a:moveTo>
                <a:lnTo>
                  <a:pt x="1131486" y="0"/>
                </a:lnTo>
                <a:lnTo>
                  <a:pt x="1131486" y="1400650"/>
                </a:lnTo>
                <a:lnTo>
                  <a:pt x="0" y="14006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8784507" y="5079726"/>
            <a:ext cx="6764440" cy="2917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73"/>
              </a:lnSpc>
            </a:pPr>
            <a:r>
              <a:rPr lang="en-US" sz="2660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Weryfikacja formalno-rachunkowa</a:t>
            </a:r>
          </a:p>
          <a:p>
            <a:pPr marL="0" lvl="0" indent="0" algn="l">
              <a:lnSpc>
                <a:spcPts val="2873"/>
              </a:lnSpc>
            </a:pPr>
            <a:r>
              <a:rPr lang="en-US" sz="266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Kontrola kompletności dokumentu, poprawności danych formalnych oraz podział źródeł finansowania.</a:t>
            </a:r>
          </a:p>
          <a:p>
            <a:pPr marL="0" lvl="0" indent="0" algn="l">
              <a:lnSpc>
                <a:spcPts val="2873"/>
              </a:lnSpc>
            </a:pPr>
            <a:r>
              <a:rPr lang="en-US" sz="266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Możliwość cofnięcia dokumentu</a:t>
            </a:r>
          </a:p>
          <a:p>
            <a:pPr marL="0" lvl="0" indent="0" algn="l">
              <a:lnSpc>
                <a:spcPts val="2873"/>
              </a:lnSpc>
            </a:pPr>
            <a:r>
              <a:rPr lang="en-US" sz="266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Na każdym etapie istnieje możliwość zwrotu faktury do poprzedniego kroku w przypadku wykrycia błędów lub braków.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77" b="-7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4342365" y="-484511"/>
            <a:ext cx="3489225" cy="6640393"/>
          </a:xfrm>
          <a:custGeom>
            <a:avLst/>
            <a:gdLst/>
            <a:ahLst/>
            <a:cxnLst/>
            <a:rect l="l" t="t" r="r" b="b"/>
            <a:pathLst>
              <a:path w="3489225" h="6640393">
                <a:moveTo>
                  <a:pt x="0" y="0"/>
                </a:moveTo>
                <a:lnTo>
                  <a:pt x="3489225" y="0"/>
                </a:lnTo>
                <a:lnTo>
                  <a:pt x="3489225" y="6640393"/>
                </a:lnTo>
                <a:lnTo>
                  <a:pt x="0" y="66403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 rot="-5400000">
            <a:off x="3401747" y="6864235"/>
            <a:ext cx="673331" cy="4114800"/>
          </a:xfrm>
          <a:custGeom>
            <a:avLst/>
            <a:gdLst/>
            <a:ahLst/>
            <a:cxnLst/>
            <a:rect l="l" t="t" r="r" b="b"/>
            <a:pathLst>
              <a:path w="673331" h="4114800">
                <a:moveTo>
                  <a:pt x="0" y="0"/>
                </a:moveTo>
                <a:lnTo>
                  <a:pt x="673331" y="0"/>
                </a:lnTo>
                <a:lnTo>
                  <a:pt x="6733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5" name="Group 5"/>
          <p:cNvGrpSpPr/>
          <p:nvPr/>
        </p:nvGrpSpPr>
        <p:grpSpPr>
          <a:xfrm>
            <a:off x="1573388" y="3672153"/>
            <a:ext cx="5246370" cy="4381229"/>
            <a:chOff x="0" y="0"/>
            <a:chExt cx="812800" cy="6787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678767"/>
            </a:xfrm>
            <a:custGeom>
              <a:avLst/>
              <a:gdLst/>
              <a:ahLst/>
              <a:cxnLst/>
              <a:rect l="l" t="t" r="r" b="b"/>
              <a:pathLst>
                <a:path w="812800" h="678767">
                  <a:moveTo>
                    <a:pt x="0" y="0"/>
                  </a:moveTo>
                  <a:lnTo>
                    <a:pt x="812800" y="0"/>
                  </a:lnTo>
                  <a:lnTo>
                    <a:pt x="812800" y="678767"/>
                  </a:lnTo>
                  <a:lnTo>
                    <a:pt x="0" y="678767"/>
                  </a:lnTo>
                  <a:close/>
                </a:path>
              </a:pathLst>
            </a:custGeom>
            <a:blipFill>
              <a:blip r:embed="rId5"/>
              <a:stretch>
                <a:fillRect l="-1628" r="-162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340999" y="3776063"/>
            <a:ext cx="6480126" cy="5450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73"/>
              </a:lnSpc>
            </a:pPr>
            <a:r>
              <a:rPr lang="en-US" sz="2660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Akceptacja dysponenta </a:t>
            </a:r>
            <a:r>
              <a:rPr lang="en-US" sz="266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– weryfikacja zgodności wydatku z planem finansowym jednostki.</a:t>
            </a:r>
          </a:p>
          <a:p>
            <a:pPr marL="0" lvl="0" indent="0" algn="l">
              <a:lnSpc>
                <a:spcPts val="2873"/>
              </a:lnSpc>
            </a:pPr>
            <a:r>
              <a:rPr lang="en-US" sz="2660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Akceptacja Kwestora </a:t>
            </a:r>
            <a:r>
              <a:rPr lang="en-US" sz="266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– ocena zgodności z przepisami finansowymi i wewnętrznymi zasadami uczelni.</a:t>
            </a:r>
          </a:p>
          <a:p>
            <a:pPr marL="0" lvl="0" indent="0" algn="l">
              <a:lnSpc>
                <a:spcPts val="2873"/>
              </a:lnSpc>
            </a:pPr>
            <a:r>
              <a:rPr lang="en-US" sz="2660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Akceptacja Kanclerza</a:t>
            </a:r>
            <a:r>
              <a:rPr lang="en-US" sz="266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– ostateczna weryfikacja i formalne zatwierdzenie faktury.</a:t>
            </a:r>
          </a:p>
          <a:p>
            <a:pPr marL="0" lvl="0" indent="0" algn="l">
              <a:lnSpc>
                <a:spcPts val="2873"/>
              </a:lnSpc>
            </a:pPr>
            <a:r>
              <a:rPr lang="en-US" sz="2660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Realizacja płatności</a:t>
            </a:r>
            <a:r>
              <a:rPr lang="en-US" sz="266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– wprowadzenie zatwierdzonej faktury do systemu ERP i wykonanie płatności.</a:t>
            </a:r>
          </a:p>
          <a:p>
            <a:pPr marL="0" lvl="0" indent="0" algn="l">
              <a:lnSpc>
                <a:spcPts val="2873"/>
              </a:lnSpc>
            </a:pPr>
            <a:r>
              <a:rPr lang="en-US" sz="2660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Archiwum </a:t>
            </a:r>
            <a:r>
              <a:rPr lang="en-US" sz="266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– automatyczne przechowywanie dokumentów w systemie elektronicznym.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81012" y="1594099"/>
            <a:ext cx="10277493" cy="1556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063"/>
              </a:lnSpc>
            </a:pPr>
            <a:r>
              <a:rPr lang="en-US" sz="5614" b="1">
                <a:solidFill>
                  <a:srgbClr val="145DC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Akceptacje i Realizacja Płatności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77" b="-7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4289048" y="4733186"/>
            <a:ext cx="3489225" cy="6640393"/>
          </a:xfrm>
          <a:custGeom>
            <a:avLst/>
            <a:gdLst/>
            <a:ahLst/>
            <a:cxnLst/>
            <a:rect l="l" t="t" r="r" b="b"/>
            <a:pathLst>
              <a:path w="3489225" h="6640393">
                <a:moveTo>
                  <a:pt x="0" y="0"/>
                </a:moveTo>
                <a:lnTo>
                  <a:pt x="3489224" y="0"/>
                </a:lnTo>
                <a:lnTo>
                  <a:pt x="3489224" y="6640393"/>
                </a:lnTo>
                <a:lnTo>
                  <a:pt x="0" y="66403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1681012" y="4339851"/>
            <a:ext cx="5884782" cy="3737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59"/>
              </a:lnSpc>
            </a:pPr>
            <a:r>
              <a:rPr lang="en-US" sz="274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• </a:t>
            </a:r>
            <a:r>
              <a:rPr lang="en-US" sz="2740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Bieżąca obsługa powierzonych zadań i terminowość</a:t>
            </a:r>
            <a:r>
              <a:rPr lang="en-US" sz="274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– każdy użytkownik zobowiązany jest do realizacji przydzielonych zadań w wyznaczonych terminach.</a:t>
            </a:r>
          </a:p>
          <a:p>
            <a:pPr marL="0" lvl="0" indent="0" algn="l">
              <a:lnSpc>
                <a:spcPts val="2959"/>
              </a:lnSpc>
            </a:pPr>
            <a:r>
              <a:rPr lang="en-US" sz="274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• </a:t>
            </a:r>
            <a:r>
              <a:rPr lang="en-US" sz="2740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Prawidłowa realizacja akceptacji dokumentów</a:t>
            </a:r>
            <a:r>
              <a:rPr lang="en-US" sz="274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– akceptacje muszą być przeprowadzane zgodnie z obowiązującymi procedurami i zakresem uprawnień.</a:t>
            </a:r>
          </a:p>
        </p:txBody>
      </p:sp>
      <p:sp>
        <p:nvSpPr>
          <p:cNvPr id="5" name="Freeform 5"/>
          <p:cNvSpPr/>
          <p:nvPr/>
        </p:nvSpPr>
        <p:spPr>
          <a:xfrm>
            <a:off x="8418878" y="8534276"/>
            <a:ext cx="4236313" cy="724024"/>
          </a:xfrm>
          <a:custGeom>
            <a:avLst/>
            <a:gdLst/>
            <a:ahLst/>
            <a:cxnLst/>
            <a:rect l="l" t="t" r="r" b="b"/>
            <a:pathLst>
              <a:path w="4236313" h="724024">
                <a:moveTo>
                  <a:pt x="0" y="0"/>
                </a:moveTo>
                <a:lnTo>
                  <a:pt x="4236313" y="0"/>
                </a:lnTo>
                <a:lnTo>
                  <a:pt x="4236313" y="724024"/>
                </a:lnTo>
                <a:lnTo>
                  <a:pt x="0" y="7240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1681012" y="1613149"/>
            <a:ext cx="10277493" cy="2191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517"/>
              </a:lnSpc>
            </a:pPr>
            <a:r>
              <a:rPr lang="en-US" sz="7886" b="1">
                <a:solidFill>
                  <a:srgbClr val="145DC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Odpowiedzialność użytkowników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565794" y="4322128"/>
            <a:ext cx="5884782" cy="3737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59"/>
              </a:lnSpc>
            </a:pPr>
            <a:r>
              <a:rPr lang="en-US" sz="274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• </a:t>
            </a:r>
            <a:r>
              <a:rPr lang="en-US" sz="2740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Zachowanie poufności i bezpieczeństwa informacji</a:t>
            </a:r>
            <a:r>
              <a:rPr lang="en-US" sz="274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– użytkownicy są odpowiedzialni za ochronę danych przetwarzanych w systemie.</a:t>
            </a:r>
          </a:p>
          <a:p>
            <a:pPr marL="0" lvl="0" indent="0" algn="l">
              <a:lnSpc>
                <a:spcPts val="2959"/>
              </a:lnSpc>
            </a:pPr>
            <a:r>
              <a:rPr lang="en-US" sz="274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•</a:t>
            </a:r>
            <a:r>
              <a:rPr lang="en-US" sz="2740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 Przestrzeganie zasad i procedur systemu</a:t>
            </a:r>
            <a:r>
              <a:rPr lang="en-US" sz="274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– obowiązuje stosowanie się do wytycznych określonych przez administratorów i regulaminów wewnętrznych.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77" b="-7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-63600" y="4733186"/>
            <a:ext cx="3489225" cy="6640393"/>
          </a:xfrm>
          <a:custGeom>
            <a:avLst/>
            <a:gdLst/>
            <a:ahLst/>
            <a:cxnLst/>
            <a:rect l="l" t="t" r="r" b="b"/>
            <a:pathLst>
              <a:path w="3489225" h="6640393">
                <a:moveTo>
                  <a:pt x="0" y="0"/>
                </a:moveTo>
                <a:lnTo>
                  <a:pt x="3489224" y="0"/>
                </a:lnTo>
                <a:lnTo>
                  <a:pt x="3489224" y="6640393"/>
                </a:lnTo>
                <a:lnTo>
                  <a:pt x="0" y="66403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005254" y="4761761"/>
            <a:ext cx="12443283" cy="124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86"/>
              </a:lnSpc>
            </a:pPr>
            <a:r>
              <a:rPr lang="en-US" sz="3042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Sekcja ds. Zarządzania Dokumentacją Elektroniczną</a:t>
            </a:r>
            <a:r>
              <a:rPr lang="en-US" sz="3042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– nadzór nad procesem obiegu dokumentów oraz aktualizacje procedur i uprawnień systemowych.</a:t>
            </a:r>
          </a:p>
        </p:txBody>
      </p:sp>
      <p:sp>
        <p:nvSpPr>
          <p:cNvPr id="5" name="Freeform 5"/>
          <p:cNvSpPr/>
          <p:nvPr/>
        </p:nvSpPr>
        <p:spPr>
          <a:xfrm>
            <a:off x="12790936" y="3119863"/>
            <a:ext cx="3657600" cy="784721"/>
          </a:xfrm>
          <a:custGeom>
            <a:avLst/>
            <a:gdLst/>
            <a:ahLst/>
            <a:cxnLst/>
            <a:rect l="l" t="t" r="r" b="b"/>
            <a:pathLst>
              <a:path w="3657600" h="784721">
                <a:moveTo>
                  <a:pt x="0" y="0"/>
                </a:moveTo>
                <a:lnTo>
                  <a:pt x="3657600" y="0"/>
                </a:lnTo>
                <a:lnTo>
                  <a:pt x="3657600" y="784721"/>
                </a:lnTo>
                <a:lnTo>
                  <a:pt x="0" y="7847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4005254" y="2057544"/>
            <a:ext cx="10277493" cy="885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866"/>
              </a:lnSpc>
            </a:pPr>
            <a:r>
              <a:rPr lang="en-US" sz="6357" b="1">
                <a:solidFill>
                  <a:srgbClr val="145DC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Administracja systemem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005254" y="6381542"/>
            <a:ext cx="12443283" cy="836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86"/>
              </a:lnSpc>
            </a:pPr>
            <a:r>
              <a:rPr lang="en-US" sz="3042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Dział Finansów </a:t>
            </a:r>
            <a:r>
              <a:rPr lang="en-US" sz="3042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– nadzór merytoryczny nad procesem obiegu faktur, zapewnienie zgodności z przepisami finansowymi i rachunkowymi.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005254" y="8001324"/>
            <a:ext cx="12443283" cy="836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86"/>
              </a:lnSpc>
            </a:pPr>
            <a:r>
              <a:rPr lang="en-US" sz="3042">
                <a:solidFill>
                  <a:srgbClr val="020BB5"/>
                </a:solidFill>
                <a:latin typeface="Questrial"/>
                <a:ea typeface="Questrial"/>
                <a:cs typeface="Questrial"/>
                <a:sym typeface="Questrial"/>
              </a:rPr>
              <a:t>Centrum Informatyki</a:t>
            </a:r>
            <a:r>
              <a:rPr lang="en-US" sz="3042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– utrzymanie i rozwój systemu, zarządzanie integracją z KSeF oraz administracja uprawnieniami użytkowników.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616</Words>
  <Application>Microsoft Office PowerPoint</Application>
  <PresentationFormat>Niestandardowy</PresentationFormat>
  <Paragraphs>60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League Spartan</vt:lpstr>
      <vt:lpstr>Arial</vt:lpstr>
      <vt:lpstr>Questrial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Wdrożenie elektronicznego obiegu faktur Finanse Uniwersytet Jana Kochanowskiego Kielce</dc:title>
  <dc:creator>Paula Majcherczyk</dc:creator>
  <cp:lastModifiedBy>Paula Majcherczyk</cp:lastModifiedBy>
  <cp:revision>1</cp:revision>
  <dcterms:created xsi:type="dcterms:W3CDTF">2006-08-16T00:00:00Z</dcterms:created>
  <dcterms:modified xsi:type="dcterms:W3CDTF">2026-07-02T11:30:47Z</dcterms:modified>
  <dc:identifier>DAHLg-_1ywo</dc:identifier>
</cp:coreProperties>
</file>