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</p:sldIdLst>
  <p:sldSz cx="18288000" cy="10287000"/>
  <p:notesSz cx="6858000" cy="9144000"/>
  <p:embeddedFontLst>
    <p:embeddedFont>
      <p:font typeface="Abril Fatface" panose="02000503000000020003" pitchFamily="2" charset="-18"/>
      <p:regular r:id="rId15"/>
    </p:embeddedFont>
    <p:embeddedFont>
      <p:font typeface="DM Sans" pitchFamily="2" charset="-18"/>
      <p:regular r:id="rId16"/>
      <p:bold r:id="rId17"/>
      <p:italic r:id="rId18"/>
      <p:boldItalic r:id="rId19"/>
    </p:embeddedFont>
    <p:embeddedFont>
      <p:font typeface="Poppins Bold" panose="020B0604020202020204" charset="-18"/>
      <p:regular r:id="rId20"/>
    </p:embeddedFont>
    <p:embeddedFont>
      <p:font typeface="Roboto" panose="02000000000000000000" pitchFamily="2" charset="0"/>
      <p:regular r:id="rId21"/>
      <p:bold r:id="rId22"/>
      <p:italic r:id="rId23"/>
      <p:boldItalic r:id="rId24"/>
    </p:embeddedFont>
    <p:embeddedFont>
      <p:font typeface="Roboto Bold" panose="02000000000000000000" charset="0"/>
      <p:regular r:id="rId25"/>
    </p:embeddedFont>
    <p:embeddedFont>
      <p:font typeface="Roboto Italics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4345" y="452439"/>
            <a:ext cx="17359310" cy="9382123"/>
            <a:chOff x="0" y="0"/>
            <a:chExt cx="23145747" cy="1250949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187" b="187"/>
            <a:stretch>
              <a:fillRect/>
            </a:stretch>
          </p:blipFill>
          <p:spPr>
            <a:xfrm>
              <a:off x="0" y="0"/>
              <a:ext cx="23145747" cy="12509497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53860">
                <a:alpha val="49804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4764101" y="2024797"/>
            <a:ext cx="1030350" cy="685651"/>
          </a:xfrm>
          <a:custGeom>
            <a:avLst/>
            <a:gdLst/>
            <a:ahLst/>
            <a:cxnLst/>
            <a:rect l="l" t="t" r="r" b="b"/>
            <a:pathLst>
              <a:path w="1030350" h="685651">
                <a:moveTo>
                  <a:pt x="0" y="0"/>
                </a:moveTo>
                <a:lnTo>
                  <a:pt x="1030350" y="0"/>
                </a:lnTo>
                <a:lnTo>
                  <a:pt x="1030350" y="685652"/>
                </a:lnTo>
                <a:lnTo>
                  <a:pt x="0" y="6856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TextBox 8"/>
          <p:cNvSpPr txBox="1"/>
          <p:nvPr/>
        </p:nvSpPr>
        <p:spPr>
          <a:xfrm>
            <a:off x="2188110" y="4630218"/>
            <a:ext cx="12616379" cy="143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01"/>
              </a:lnSpc>
            </a:pPr>
            <a:r>
              <a:rPr lang="en-US" sz="5334" spc="533" dirty="0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OBSŁUGA APLIKACJI</a:t>
            </a:r>
          </a:p>
          <a:p>
            <a:pPr marL="0" lvl="0" indent="0" algn="l">
              <a:lnSpc>
                <a:spcPts val="5601"/>
              </a:lnSpc>
            </a:pPr>
            <a:r>
              <a:rPr lang="en-US" sz="5334" spc="533" dirty="0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KANCELARIA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188110" y="5973093"/>
            <a:ext cx="12616379" cy="1681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589"/>
              </a:lnSpc>
            </a:pPr>
            <a:r>
              <a:rPr lang="en-US" sz="6275" spc="313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W SYSTEMIE E-USŁUG KLASY EZD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188110" y="7839893"/>
            <a:ext cx="12616379" cy="504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7"/>
              </a:lnSpc>
            </a:pPr>
            <a:r>
              <a:rPr lang="en-US" sz="2997" spc="29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PRAKTYCZNY PRZEWODNIK UŻYTKOWNIKA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208914" y="1900972"/>
            <a:ext cx="6447481" cy="1575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295"/>
              </a:lnSpc>
            </a:pPr>
            <a:r>
              <a:rPr lang="pl-PL" sz="4496" b="1" spc="449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System e-usług klasy</a:t>
            </a:r>
            <a:r>
              <a:rPr lang="en-US" sz="4496" b="1" spc="449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EZD</a:t>
            </a:r>
          </a:p>
        </p:txBody>
      </p:sp>
      <p:sp>
        <p:nvSpPr>
          <p:cNvPr id="12" name="Freeform 12"/>
          <p:cNvSpPr/>
          <p:nvPr/>
        </p:nvSpPr>
        <p:spPr>
          <a:xfrm>
            <a:off x="-4134433" y="1818978"/>
            <a:ext cx="12993464" cy="2102579"/>
          </a:xfrm>
          <a:custGeom>
            <a:avLst/>
            <a:gdLst/>
            <a:ahLst/>
            <a:cxnLst/>
            <a:rect l="l" t="t" r="r" b="b"/>
            <a:pathLst>
              <a:path w="12993464" h="2102579">
                <a:moveTo>
                  <a:pt x="0" y="0"/>
                </a:moveTo>
                <a:lnTo>
                  <a:pt x="12993465" y="0"/>
                </a:lnTo>
                <a:lnTo>
                  <a:pt x="12993465" y="2102578"/>
                </a:lnTo>
                <a:lnTo>
                  <a:pt x="0" y="21025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3" name="Freeform 13"/>
          <p:cNvSpPr/>
          <p:nvPr/>
        </p:nvSpPr>
        <p:spPr>
          <a:xfrm rot="-10800000">
            <a:off x="14404440" y="6365444"/>
            <a:ext cx="12993464" cy="2102579"/>
          </a:xfrm>
          <a:custGeom>
            <a:avLst/>
            <a:gdLst/>
            <a:ahLst/>
            <a:cxnLst/>
            <a:rect l="l" t="t" r="r" b="b"/>
            <a:pathLst>
              <a:path w="12993464" h="2102579">
                <a:moveTo>
                  <a:pt x="0" y="0"/>
                </a:moveTo>
                <a:lnTo>
                  <a:pt x="12993464" y="0"/>
                </a:lnTo>
                <a:lnTo>
                  <a:pt x="12993464" y="2102578"/>
                </a:lnTo>
                <a:lnTo>
                  <a:pt x="0" y="21025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70025" y="1812925"/>
            <a:ext cx="15347950" cy="993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14"/>
              </a:lnSpc>
            </a:pPr>
            <a:r>
              <a:rPr lang="en-US" sz="7156" spc="357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TRYB WYSYŁKI E-DORĘCZEŃ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4270634"/>
            <a:ext cx="5968611" cy="4298691"/>
            <a:chOff x="0" y="0"/>
            <a:chExt cx="1925675" cy="138690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25675" cy="1386903"/>
            </a:xfrm>
            <a:custGeom>
              <a:avLst/>
              <a:gdLst/>
              <a:ahLst/>
              <a:cxnLst/>
              <a:rect l="l" t="t" r="r" b="b"/>
              <a:pathLst>
                <a:path w="1925675" h="1386903">
                  <a:moveTo>
                    <a:pt x="0" y="0"/>
                  </a:moveTo>
                  <a:lnTo>
                    <a:pt x="1925675" y="0"/>
                  </a:lnTo>
                  <a:lnTo>
                    <a:pt x="1925675" y="1386903"/>
                  </a:lnTo>
                  <a:lnTo>
                    <a:pt x="0" y="13869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925675" cy="1444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82889" y="4270634"/>
            <a:ext cx="5905111" cy="4298691"/>
            <a:chOff x="0" y="0"/>
            <a:chExt cx="1905188" cy="13869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05188" cy="1386903"/>
            </a:xfrm>
            <a:custGeom>
              <a:avLst/>
              <a:gdLst/>
              <a:ahLst/>
              <a:cxnLst/>
              <a:rect l="l" t="t" r="r" b="b"/>
              <a:pathLst>
                <a:path w="1905188" h="1386903">
                  <a:moveTo>
                    <a:pt x="0" y="0"/>
                  </a:moveTo>
                  <a:lnTo>
                    <a:pt x="1905188" y="0"/>
                  </a:lnTo>
                  <a:lnTo>
                    <a:pt x="1905188" y="1386903"/>
                  </a:lnTo>
                  <a:lnTo>
                    <a:pt x="0" y="13869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905188" cy="1444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207319" y="4270634"/>
            <a:ext cx="5936861" cy="4298691"/>
            <a:chOff x="0" y="0"/>
            <a:chExt cx="1915432" cy="138690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15432" cy="1386903"/>
            </a:xfrm>
            <a:custGeom>
              <a:avLst/>
              <a:gdLst/>
              <a:ahLst/>
              <a:cxnLst/>
              <a:rect l="l" t="t" r="r" b="b"/>
              <a:pathLst>
                <a:path w="1915432" h="1386903">
                  <a:moveTo>
                    <a:pt x="0" y="0"/>
                  </a:moveTo>
                  <a:lnTo>
                    <a:pt x="1915432" y="0"/>
                  </a:lnTo>
                  <a:lnTo>
                    <a:pt x="1915432" y="1386903"/>
                  </a:lnTo>
                  <a:lnTo>
                    <a:pt x="0" y="13869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1915432" cy="1444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86067" y="4795442"/>
            <a:ext cx="4796478" cy="518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20"/>
              </a:lnSpc>
            </a:pPr>
            <a:r>
              <a:rPr lang="en-US" sz="3734" spc="186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PUH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937205" y="4795442"/>
            <a:ext cx="4796478" cy="518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20"/>
              </a:lnSpc>
            </a:pPr>
            <a:r>
              <a:rPr lang="en-US" sz="3734" spc="186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POTWIERDZENIE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86067" y="5612073"/>
            <a:ext cx="5040006" cy="2201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45"/>
              </a:lnSpc>
            </a:pPr>
            <a:r>
              <a:rPr lang="en-US" sz="1818" spc="181">
                <a:solidFill>
                  <a:srgbClr val="022D58"/>
                </a:solidFill>
                <a:latin typeface="Roboto"/>
                <a:ea typeface="Roboto"/>
                <a:cs typeface="Roboto"/>
                <a:sym typeface="Roboto"/>
              </a:rPr>
              <a:t> WYSYŁKA ELEKTRONICZNA DO ODBIORCY, KTÓRY NIE POSIADA ADE. OPERATOR POCZTA POLSKA PRZEKSZTAŁCA DOKUMENT FORMĘ PAPIEROWĄ, KOPERTUJE I DORĘCZA W  TRADYCYJNY SPOSÓB.</a:t>
            </a:r>
          </a:p>
          <a:p>
            <a:pPr marL="0" lvl="0" indent="0" algn="ctr">
              <a:lnSpc>
                <a:spcPts val="2545"/>
              </a:lnSpc>
            </a:pPr>
            <a:endParaRPr lang="en-US" sz="1818" spc="181">
              <a:solidFill>
                <a:srgbClr val="022D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623997" y="6147959"/>
            <a:ext cx="5040006" cy="1573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45"/>
              </a:lnSpc>
            </a:pPr>
            <a:r>
              <a:rPr lang="en-US" sz="1818" spc="181">
                <a:solidFill>
                  <a:srgbClr val="022D58"/>
                </a:solidFill>
                <a:latin typeface="Roboto"/>
                <a:ea typeface="Roboto"/>
                <a:cs typeface="Roboto"/>
                <a:sym typeface="Roboto"/>
              </a:rPr>
              <a:t>PLIK PDF PRZYGOTOWANY ZGODNIE Z WYMAGANIAMI ZAŁĄCZNIKA NR 2 DO ZARZĄDZENIA 5. DOKUMENT MUSI SPEŁNIAĆ OKREŚLONE WYMOGI FORMALNE I TECHNICZNE.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867525" y="4795442"/>
            <a:ext cx="4796478" cy="518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20"/>
              </a:lnSpc>
            </a:pPr>
            <a:r>
              <a:rPr lang="en-US" sz="3734" spc="186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ZAŁĄCZNIK NR 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815442" y="6147959"/>
            <a:ext cx="5040006" cy="188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45"/>
              </a:lnSpc>
            </a:pPr>
            <a:r>
              <a:rPr lang="en-US" sz="1818" spc="181">
                <a:solidFill>
                  <a:srgbClr val="022D58"/>
                </a:solidFill>
                <a:latin typeface="Roboto"/>
                <a:ea typeface="Roboto"/>
                <a:cs typeface="Roboto"/>
                <a:sym typeface="Roboto"/>
              </a:rPr>
              <a:t>POTWIERDZENIE ODBIORU GENEROWANE W FORMACIE XML. DOKUMENT POTWIERDZAJĄCY SKUTECZNE DORĘCZENIE PRZESYŁKI DO ADRESATA W SYSTEMIE E-DORĘCZEŃ.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53860">
                <a:alpha val="49804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709212" y="2916677"/>
            <a:ext cx="12869576" cy="783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31"/>
              </a:lnSpc>
            </a:pPr>
            <a:r>
              <a:rPr lang="en-US" sz="5648" spc="282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DOBRE PRAKTYKI UŻYTKOWNIKA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34170" y="5253917"/>
            <a:ext cx="4717046" cy="20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82"/>
              </a:lnSpc>
            </a:pPr>
            <a:r>
              <a:rPr lang="en-US" sz="1701" spc="17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PRZESYŁKI PRZYCHODZĄCE</a:t>
            </a:r>
          </a:p>
          <a:p>
            <a:pPr marL="0" lvl="0" indent="0" algn="l">
              <a:lnSpc>
                <a:spcPts val="2382"/>
              </a:lnSpc>
            </a:pPr>
            <a:r>
              <a:rPr lang="en-US" sz="1701" spc="17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SPRAWDZANIE KATALOGU PRZESYŁEK NIEOTWIERANYCH</a:t>
            </a:r>
          </a:p>
          <a:p>
            <a:pPr marL="0" lvl="0" indent="0" algn="l">
              <a:lnSpc>
                <a:spcPts val="2382"/>
              </a:lnSpc>
            </a:pPr>
            <a:r>
              <a:rPr lang="en-US" sz="1701" spc="17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WERYFIKACJA METADANYCH PRZED REJESTRACJĄ</a:t>
            </a:r>
          </a:p>
          <a:p>
            <a:pPr marL="0" lvl="0" indent="0" algn="l">
              <a:lnSpc>
                <a:spcPts val="2382"/>
              </a:lnSpc>
            </a:pPr>
            <a:r>
              <a:rPr lang="en-US" sz="1701" spc="17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NAKLEJANIE KODU KRESKOWEGO NA DOKUMENT LUB KOPERTĘ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94091" y="5244392"/>
            <a:ext cx="4860853" cy="2202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2"/>
              </a:lnSpc>
            </a:pPr>
            <a:r>
              <a:rPr lang="en-US" sz="1801" spc="18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DOKUMENTY I PLIKI PDF</a:t>
            </a:r>
          </a:p>
          <a:p>
            <a:pPr marL="0" lvl="0" indent="0" algn="l">
              <a:lnSpc>
                <a:spcPts val="2522"/>
              </a:lnSpc>
            </a:pPr>
            <a:r>
              <a:rPr lang="en-US" sz="1801" spc="18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PRZYGOTOWANIE PDF ZGODNIE Z ZAŁĄCZNIKAMI DO ZARZĄDZEŃ</a:t>
            </a:r>
          </a:p>
          <a:p>
            <a:pPr marL="0" lvl="0" indent="0" algn="l">
              <a:lnSpc>
                <a:spcPts val="2522"/>
              </a:lnSpc>
            </a:pPr>
            <a:r>
              <a:rPr lang="en-US" sz="1801" spc="18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KONTROLA POPRAWNOŚCI DANYCH PRZED REJESTRACJĄ</a:t>
            </a:r>
          </a:p>
          <a:p>
            <a:pPr marL="0" lvl="0" indent="0" algn="l">
              <a:lnSpc>
                <a:spcPts val="2522"/>
              </a:lnSpc>
            </a:pPr>
            <a:r>
              <a:rPr lang="en-US" sz="1801" spc="18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ARCHIWIZACJA POTWIERDZEŃ DORĘCZEŃ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636784" y="5244392"/>
            <a:ext cx="4726571" cy="2202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22"/>
              </a:lnSpc>
            </a:pPr>
            <a:r>
              <a:rPr lang="en-US" sz="1801" spc="18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MONITORING I STATUSY</a:t>
            </a:r>
          </a:p>
          <a:p>
            <a:pPr marL="0" lvl="0" indent="0" algn="l">
              <a:lnSpc>
                <a:spcPts val="2522"/>
              </a:lnSpc>
            </a:pPr>
            <a:r>
              <a:rPr lang="en-US" sz="1801" spc="18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MONITOROWANIE STATUSÓW WYSYŁEK E-DORĘCZEŃ</a:t>
            </a:r>
          </a:p>
          <a:p>
            <a:pPr marL="0" lvl="0" indent="0" algn="l">
              <a:lnSpc>
                <a:spcPts val="2522"/>
              </a:lnSpc>
            </a:pPr>
            <a:r>
              <a:rPr lang="en-US" sz="1801" spc="18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POBIERANIE POTWIERDZEŃ (PDF DLA PURDE, XML DLA PUH)</a:t>
            </a:r>
          </a:p>
          <a:p>
            <a:pPr marL="0" lvl="0" indent="0" algn="l">
              <a:lnSpc>
                <a:spcPts val="2522"/>
              </a:lnSpc>
            </a:pPr>
            <a:r>
              <a:rPr lang="en-US" sz="1801" spc="18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REGULARNE PRZEGLĄDANIE RAPORTÓW KORESPONDENCJI</a:t>
            </a:r>
          </a:p>
        </p:txBody>
      </p:sp>
      <p:sp>
        <p:nvSpPr>
          <p:cNvPr id="9" name="AutoShape 9"/>
          <p:cNvSpPr/>
          <p:nvPr/>
        </p:nvSpPr>
        <p:spPr>
          <a:xfrm rot="-5400000">
            <a:off x="5603852" y="6318197"/>
            <a:ext cx="2209027" cy="0"/>
          </a:xfrm>
          <a:prstGeom prst="line">
            <a:avLst/>
          </a:prstGeom>
          <a:ln w="476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0" name="AutoShape 10"/>
          <p:cNvSpPr/>
          <p:nvPr/>
        </p:nvSpPr>
        <p:spPr>
          <a:xfrm rot="-5400000">
            <a:off x="6292203" y="6303909"/>
            <a:ext cx="832326" cy="0"/>
          </a:xfrm>
          <a:prstGeom prst="line">
            <a:avLst/>
          </a:prstGeom>
          <a:ln w="762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1" name="AutoShape 11"/>
          <p:cNvSpPr/>
          <p:nvPr/>
        </p:nvSpPr>
        <p:spPr>
          <a:xfrm rot="-5400000">
            <a:off x="10475121" y="6318197"/>
            <a:ext cx="2209027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2" name="AutoShape 12"/>
          <p:cNvSpPr/>
          <p:nvPr/>
        </p:nvSpPr>
        <p:spPr>
          <a:xfrm rot="-5400000">
            <a:off x="11163471" y="6303909"/>
            <a:ext cx="832326" cy="0"/>
          </a:xfrm>
          <a:prstGeom prst="line">
            <a:avLst/>
          </a:prstGeom>
          <a:ln w="762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70025" y="1851025"/>
            <a:ext cx="15347950" cy="1228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443"/>
              </a:lnSpc>
            </a:pPr>
            <a:r>
              <a:rPr lang="en-US" sz="8993" spc="449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PODSUMOWANIE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4270634"/>
            <a:ext cx="5968611" cy="4298691"/>
            <a:chOff x="0" y="0"/>
            <a:chExt cx="1925675" cy="138690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25675" cy="1386903"/>
            </a:xfrm>
            <a:custGeom>
              <a:avLst/>
              <a:gdLst/>
              <a:ahLst/>
              <a:cxnLst/>
              <a:rect l="l" t="t" r="r" b="b"/>
              <a:pathLst>
                <a:path w="1925675" h="1386903">
                  <a:moveTo>
                    <a:pt x="0" y="0"/>
                  </a:moveTo>
                  <a:lnTo>
                    <a:pt x="1925675" y="0"/>
                  </a:lnTo>
                  <a:lnTo>
                    <a:pt x="1925675" y="1386903"/>
                  </a:lnTo>
                  <a:lnTo>
                    <a:pt x="0" y="13869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925675" cy="1444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82889" y="4270634"/>
            <a:ext cx="5905111" cy="4298691"/>
            <a:chOff x="0" y="0"/>
            <a:chExt cx="1905188" cy="13869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05188" cy="1386903"/>
            </a:xfrm>
            <a:custGeom>
              <a:avLst/>
              <a:gdLst/>
              <a:ahLst/>
              <a:cxnLst/>
              <a:rect l="l" t="t" r="r" b="b"/>
              <a:pathLst>
                <a:path w="1905188" h="1386903">
                  <a:moveTo>
                    <a:pt x="0" y="0"/>
                  </a:moveTo>
                  <a:lnTo>
                    <a:pt x="1905188" y="0"/>
                  </a:lnTo>
                  <a:lnTo>
                    <a:pt x="1905188" y="1386903"/>
                  </a:lnTo>
                  <a:lnTo>
                    <a:pt x="0" y="13869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905188" cy="1444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207319" y="4270634"/>
            <a:ext cx="5936861" cy="4298691"/>
            <a:chOff x="0" y="0"/>
            <a:chExt cx="1915432" cy="138690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15432" cy="1386903"/>
            </a:xfrm>
            <a:custGeom>
              <a:avLst/>
              <a:gdLst/>
              <a:ahLst/>
              <a:cxnLst/>
              <a:rect l="l" t="t" r="r" b="b"/>
              <a:pathLst>
                <a:path w="1915432" h="1386903">
                  <a:moveTo>
                    <a:pt x="0" y="0"/>
                  </a:moveTo>
                  <a:lnTo>
                    <a:pt x="1915432" y="0"/>
                  </a:lnTo>
                  <a:lnTo>
                    <a:pt x="1915432" y="1386903"/>
                  </a:lnTo>
                  <a:lnTo>
                    <a:pt x="0" y="13869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1915432" cy="1444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86067" y="4795442"/>
            <a:ext cx="4796478" cy="563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67"/>
              </a:lnSpc>
            </a:pPr>
            <a:r>
              <a:rPr lang="en-US" sz="4063" spc="203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Obsługa przesyłek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64303" y="6147959"/>
            <a:ext cx="5040006" cy="1643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10"/>
              </a:lnSpc>
            </a:pPr>
            <a:r>
              <a:rPr lang="pl-PL" sz="1864" spc="186" dirty="0">
                <a:solidFill>
                  <a:srgbClr val="022D58"/>
                </a:solidFill>
                <a:latin typeface="Roboto"/>
                <a:ea typeface="Roboto"/>
                <a:cs typeface="Roboto"/>
                <a:sym typeface="Roboto"/>
              </a:rPr>
              <a:t>REJESTRACJA PRZESYŁEK PRZYCHODZĄCYCH I WYCHODZĄCYCH W WERSJI PAPIEROWEJ.</a:t>
            </a:r>
          </a:p>
          <a:p>
            <a:pPr marL="0" lvl="0" indent="0" algn="ctr">
              <a:lnSpc>
                <a:spcPts val="2610"/>
              </a:lnSpc>
            </a:pPr>
            <a:r>
              <a:rPr lang="pl-PL" sz="1864" spc="186" dirty="0">
                <a:solidFill>
                  <a:srgbClr val="022D58"/>
                </a:solidFill>
                <a:latin typeface="Roboto"/>
                <a:ea typeface="Roboto"/>
                <a:cs typeface="Roboto"/>
                <a:sym typeface="Roboto"/>
              </a:rPr>
              <a:t>MOŻLIWOŚĆ GENEROWANIA RAPORTÓW</a:t>
            </a:r>
            <a:endParaRPr lang="en-US" sz="1864" spc="186" dirty="0">
              <a:solidFill>
                <a:srgbClr val="022D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745761" y="4795442"/>
            <a:ext cx="4796478" cy="563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67"/>
              </a:lnSpc>
            </a:pPr>
            <a:r>
              <a:rPr lang="en-US" sz="4063" spc="203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e-Doręczenia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623997" y="6147959"/>
            <a:ext cx="5040006" cy="1619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10"/>
              </a:lnSpc>
            </a:pPr>
            <a:r>
              <a:rPr lang="en-US" sz="1864" spc="186">
                <a:solidFill>
                  <a:srgbClr val="022D58"/>
                </a:solidFill>
                <a:latin typeface="Roboto"/>
                <a:ea typeface="Roboto"/>
                <a:cs typeface="Roboto"/>
                <a:sym typeface="Roboto"/>
              </a:rPr>
              <a:t>INTEGRACJA Z E-DORĘCZENIAMI, MONITORING STATUSÓW PRZESYŁEK (PURDE/PUH) ORAZ DEKRETACJA DOKUMENTÓW DO WŁAŚCIWYCH JEDNOSTEK ORGANIZACYJNYCH.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939868" y="4538157"/>
            <a:ext cx="4796478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67"/>
              </a:lnSpc>
            </a:pPr>
            <a:r>
              <a:rPr lang="pl-PL" sz="4063" spc="203" dirty="0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Planowana rozbudowa</a:t>
            </a:r>
            <a:endParaRPr lang="en-US" sz="4063" spc="203" dirty="0">
              <a:solidFill>
                <a:srgbClr val="022D58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815442" y="6147959"/>
            <a:ext cx="5040006" cy="2310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10"/>
              </a:lnSpc>
            </a:pPr>
            <a:r>
              <a:rPr lang="pl-PL" sz="1864" spc="186" dirty="0">
                <a:solidFill>
                  <a:srgbClr val="022D58"/>
                </a:solidFill>
                <a:latin typeface="Roboto"/>
                <a:ea typeface="Roboto"/>
                <a:cs typeface="Roboto"/>
                <a:sym typeface="Roboto"/>
              </a:rPr>
              <a:t>W KOLEJNYCH ETAPACH:</a:t>
            </a:r>
          </a:p>
          <a:p>
            <a:pPr marL="0" lvl="0" indent="0" algn="ctr">
              <a:lnSpc>
                <a:spcPts val="2610"/>
              </a:lnSpc>
            </a:pPr>
            <a:r>
              <a:rPr lang="pl-PL" sz="1864" spc="186" dirty="0">
                <a:solidFill>
                  <a:srgbClr val="022D58"/>
                </a:solidFill>
                <a:latin typeface="Roboto"/>
                <a:ea typeface="Roboto"/>
                <a:cs typeface="Roboto"/>
                <a:sym typeface="Roboto"/>
              </a:rPr>
              <a:t>ODWZOROWANIA CYFROWE DOKUMNETÓW, ELEKTRONICZNE OBIEGI DOKUMENTÓ WEWNĘTRZNYCH,AUTOMATYZACJA PROCESÓW I OGRANICZENIE OBIEGU PRZESYŁEK W WERSJI PAPIEROWEJ</a:t>
            </a:r>
            <a:endParaRPr lang="en-US" sz="1864" spc="186" dirty="0">
              <a:solidFill>
                <a:srgbClr val="022D5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07528" y="1222110"/>
            <a:ext cx="15472944" cy="1536441"/>
            <a:chOff x="0" y="0"/>
            <a:chExt cx="4992094" cy="4957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92094" cy="495708"/>
            </a:xfrm>
            <a:custGeom>
              <a:avLst/>
              <a:gdLst/>
              <a:ahLst/>
              <a:cxnLst/>
              <a:rect l="l" t="t" r="r" b="b"/>
              <a:pathLst>
                <a:path w="4992094" h="495708">
                  <a:moveTo>
                    <a:pt x="0" y="0"/>
                  </a:moveTo>
                  <a:lnTo>
                    <a:pt x="4992094" y="0"/>
                  </a:lnTo>
                  <a:lnTo>
                    <a:pt x="4992094" y="495708"/>
                  </a:lnTo>
                  <a:lnTo>
                    <a:pt x="0" y="4957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992094" cy="5528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02760" y="1366445"/>
            <a:ext cx="10604500" cy="672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</a:pPr>
            <a:r>
              <a:rPr lang="en-US" sz="4800" spc="240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KONTAKT I WSPARCIE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001531" y="3085989"/>
            <a:ext cx="196461" cy="5978901"/>
            <a:chOff x="0" y="0"/>
            <a:chExt cx="63385" cy="19289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385" cy="1928995"/>
            </a:xfrm>
            <a:custGeom>
              <a:avLst/>
              <a:gdLst/>
              <a:ahLst/>
              <a:cxnLst/>
              <a:rect l="l" t="t" r="r" b="b"/>
              <a:pathLst>
                <a:path w="63385" h="1928995">
                  <a:moveTo>
                    <a:pt x="0" y="0"/>
                  </a:moveTo>
                  <a:lnTo>
                    <a:pt x="63385" y="0"/>
                  </a:lnTo>
                  <a:lnTo>
                    <a:pt x="63385" y="1928995"/>
                  </a:lnTo>
                  <a:lnTo>
                    <a:pt x="0" y="1928995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63385" cy="19861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802760" y="3790078"/>
            <a:ext cx="594003" cy="5940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834859" y="3892377"/>
            <a:ext cx="453605" cy="453605"/>
          </a:xfrm>
          <a:custGeom>
            <a:avLst/>
            <a:gdLst/>
            <a:ahLst/>
            <a:cxnLst/>
            <a:rect l="l" t="t" r="r" b="b"/>
            <a:pathLst>
              <a:path w="453605" h="453605">
                <a:moveTo>
                  <a:pt x="0" y="0"/>
                </a:moveTo>
                <a:lnTo>
                  <a:pt x="453605" y="0"/>
                </a:lnTo>
                <a:lnTo>
                  <a:pt x="453605" y="453604"/>
                </a:lnTo>
                <a:lnTo>
                  <a:pt x="0" y="4536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3" name="Group 13"/>
          <p:cNvGrpSpPr/>
          <p:nvPr/>
        </p:nvGrpSpPr>
        <p:grpSpPr>
          <a:xfrm>
            <a:off x="1802760" y="5115651"/>
            <a:ext cx="594003" cy="594003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910293" y="5266934"/>
            <a:ext cx="378937" cy="291437"/>
          </a:xfrm>
          <a:custGeom>
            <a:avLst/>
            <a:gdLst/>
            <a:ahLst/>
            <a:cxnLst/>
            <a:rect l="l" t="t" r="r" b="b"/>
            <a:pathLst>
              <a:path w="378937" h="291437">
                <a:moveTo>
                  <a:pt x="0" y="0"/>
                </a:moveTo>
                <a:lnTo>
                  <a:pt x="378937" y="0"/>
                </a:lnTo>
                <a:lnTo>
                  <a:pt x="378937" y="291437"/>
                </a:lnTo>
                <a:lnTo>
                  <a:pt x="0" y="2914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7" name="Group 17"/>
          <p:cNvGrpSpPr/>
          <p:nvPr/>
        </p:nvGrpSpPr>
        <p:grpSpPr>
          <a:xfrm>
            <a:off x="1802760" y="6441224"/>
            <a:ext cx="594003" cy="59400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911348" y="6549812"/>
            <a:ext cx="376828" cy="376828"/>
          </a:xfrm>
          <a:custGeom>
            <a:avLst/>
            <a:gdLst/>
            <a:ahLst/>
            <a:cxnLst/>
            <a:rect l="l" t="t" r="r" b="b"/>
            <a:pathLst>
              <a:path w="376828" h="376828">
                <a:moveTo>
                  <a:pt x="0" y="0"/>
                </a:moveTo>
                <a:lnTo>
                  <a:pt x="376828" y="0"/>
                </a:lnTo>
                <a:lnTo>
                  <a:pt x="376828" y="376828"/>
                </a:lnTo>
                <a:lnTo>
                  <a:pt x="0" y="3768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21" name="Group 21"/>
          <p:cNvGrpSpPr/>
          <p:nvPr/>
        </p:nvGrpSpPr>
        <p:grpSpPr>
          <a:xfrm>
            <a:off x="1802760" y="7766797"/>
            <a:ext cx="594003" cy="594003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923132" y="7811471"/>
            <a:ext cx="353259" cy="504655"/>
          </a:xfrm>
          <a:custGeom>
            <a:avLst/>
            <a:gdLst/>
            <a:ahLst/>
            <a:cxnLst/>
            <a:rect l="l" t="t" r="r" b="b"/>
            <a:pathLst>
              <a:path w="353259" h="504655">
                <a:moveTo>
                  <a:pt x="0" y="0"/>
                </a:moveTo>
                <a:lnTo>
                  <a:pt x="353259" y="0"/>
                </a:lnTo>
                <a:lnTo>
                  <a:pt x="353259" y="504655"/>
                </a:lnTo>
                <a:lnTo>
                  <a:pt x="0" y="5046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5" name="TextBox 25"/>
          <p:cNvSpPr txBox="1"/>
          <p:nvPr/>
        </p:nvSpPr>
        <p:spPr>
          <a:xfrm>
            <a:off x="2660526" y="3791824"/>
            <a:ext cx="7343333" cy="1038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7"/>
              </a:lnSpc>
            </a:pPr>
            <a:r>
              <a:rPr lang="en-US" sz="2997" b="1" spc="2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PAULA MAJCHERCZYK 7874</a:t>
            </a:r>
          </a:p>
          <a:p>
            <a:pPr marL="0" lvl="0" indent="0" algn="l">
              <a:lnSpc>
                <a:spcPts val="4197"/>
              </a:lnSpc>
            </a:pPr>
            <a:r>
              <a:rPr lang="en-US" sz="2997" b="1" spc="2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ARTUR MILNER 7894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660526" y="5117397"/>
            <a:ext cx="7343333" cy="1002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3"/>
              </a:lnSpc>
            </a:pPr>
            <a:r>
              <a:rPr lang="en-US" sz="2887" b="1" spc="288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paula.majcherczyk@ujk.edu.pl</a:t>
            </a:r>
          </a:p>
          <a:p>
            <a:pPr marL="0" lvl="0" indent="0" algn="l">
              <a:lnSpc>
                <a:spcPts val="4043"/>
              </a:lnSpc>
            </a:pPr>
            <a:r>
              <a:rPr lang="en-US" sz="2887" b="1" spc="288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artur.milner@ujk.edu.pl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660526" y="6442970"/>
            <a:ext cx="7343333" cy="1002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43"/>
              </a:lnSpc>
            </a:pPr>
            <a:r>
              <a:rPr lang="en-US" sz="2887" b="1" spc="288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Zakładka: zarządzanie dokumentacja elektroniczną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60526" y="7768543"/>
            <a:ext cx="7343333" cy="49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43"/>
              </a:lnSpc>
            </a:pPr>
            <a:r>
              <a:rPr lang="en-US" sz="2887" b="1" spc="288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Sekcja ds. Zarządzania Dokumntacją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51682" y="1028700"/>
            <a:ext cx="9992034" cy="1536441"/>
            <a:chOff x="0" y="0"/>
            <a:chExt cx="3223767" cy="4957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23767" cy="495708"/>
            </a:xfrm>
            <a:custGeom>
              <a:avLst/>
              <a:gdLst/>
              <a:ahLst/>
              <a:cxnLst/>
              <a:rect l="l" t="t" r="r" b="b"/>
              <a:pathLst>
                <a:path w="3223767" h="495708">
                  <a:moveTo>
                    <a:pt x="0" y="0"/>
                  </a:moveTo>
                  <a:lnTo>
                    <a:pt x="3223767" y="0"/>
                  </a:lnTo>
                  <a:lnTo>
                    <a:pt x="3223767" y="495708"/>
                  </a:lnTo>
                  <a:lnTo>
                    <a:pt x="0" y="4957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223767" cy="5528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50453" y="3044979"/>
            <a:ext cx="196461" cy="5978901"/>
            <a:chOff x="0" y="0"/>
            <a:chExt cx="63385" cy="192899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385" cy="1928995"/>
            </a:xfrm>
            <a:custGeom>
              <a:avLst/>
              <a:gdLst/>
              <a:ahLst/>
              <a:cxnLst/>
              <a:rect l="l" t="t" r="r" b="b"/>
              <a:pathLst>
                <a:path w="63385" h="1928995">
                  <a:moveTo>
                    <a:pt x="0" y="0"/>
                  </a:moveTo>
                  <a:lnTo>
                    <a:pt x="63385" y="0"/>
                  </a:lnTo>
                  <a:lnTo>
                    <a:pt x="63385" y="1928995"/>
                  </a:lnTo>
                  <a:lnTo>
                    <a:pt x="0" y="1928995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63385" cy="19861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905000" y="1107708"/>
            <a:ext cx="7785100" cy="829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326"/>
              </a:lnSpc>
            </a:pPr>
            <a:r>
              <a:rPr lang="en-US" sz="6025" spc="301" dirty="0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MODUŁY I FUNKCJE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151682" y="3434175"/>
            <a:ext cx="594003" cy="5940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155257" y="3464495"/>
            <a:ext cx="586854" cy="347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99"/>
              </a:lnSpc>
            </a:pPr>
            <a:r>
              <a:rPr lang="en-US" sz="2071" b="1" spc="207">
                <a:solidFill>
                  <a:srgbClr val="022D58"/>
                </a:solidFill>
                <a:latin typeface="Roboto Bold"/>
                <a:ea typeface="Roboto Bold"/>
                <a:cs typeface="Roboto Bold"/>
                <a:sym typeface="Roboto Bold"/>
              </a:rPr>
              <a:t>1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2031855" y="3210557"/>
            <a:ext cx="9111861" cy="1536441"/>
            <a:chOff x="0" y="0"/>
            <a:chExt cx="2939794" cy="49570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39794" cy="495708"/>
            </a:xfrm>
            <a:custGeom>
              <a:avLst/>
              <a:gdLst/>
              <a:ahLst/>
              <a:cxnLst/>
              <a:rect l="l" t="t" r="r" b="b"/>
              <a:pathLst>
                <a:path w="2939794" h="495708">
                  <a:moveTo>
                    <a:pt x="0" y="0"/>
                  </a:moveTo>
                  <a:lnTo>
                    <a:pt x="2939794" y="0"/>
                  </a:lnTo>
                  <a:lnTo>
                    <a:pt x="2939794" y="495708"/>
                  </a:lnTo>
                  <a:lnTo>
                    <a:pt x="0" y="4957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2939794" cy="5528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124683" y="3301923"/>
            <a:ext cx="8926205" cy="930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16"/>
              </a:lnSpc>
            </a:pPr>
            <a:r>
              <a:rPr lang="en-US" sz="1933" i="1" spc="193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Rejestracja przesyłek wpływających – umożliwia przyjęcie i zarejestrowanie korespondencji przychodzącej wraz z generowaniem unikalnego kodu kreskowego.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031855" y="2658206"/>
            <a:ext cx="8926205" cy="447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69"/>
              </a:lnSpc>
            </a:pPr>
            <a:r>
              <a:rPr lang="en-US" sz="2621" b="1" spc="262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NOWA WIADOMOŚĆ PRZYCHODZĄCA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151682" y="5791813"/>
            <a:ext cx="594003" cy="594003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155257" y="5822133"/>
            <a:ext cx="586854" cy="347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99"/>
              </a:lnSpc>
            </a:pPr>
            <a:r>
              <a:rPr lang="en-US" sz="2071" b="1" spc="207">
                <a:solidFill>
                  <a:srgbClr val="022D58"/>
                </a:solidFill>
                <a:latin typeface="Roboto Bold"/>
                <a:ea typeface="Roboto Bold"/>
                <a:cs typeface="Roboto Bold"/>
                <a:sym typeface="Roboto Bold"/>
              </a:rPr>
              <a:t>2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2031855" y="5818573"/>
            <a:ext cx="9111861" cy="1035746"/>
            <a:chOff x="0" y="0"/>
            <a:chExt cx="2939794" cy="33416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939794" cy="334166"/>
            </a:xfrm>
            <a:custGeom>
              <a:avLst/>
              <a:gdLst/>
              <a:ahLst/>
              <a:cxnLst/>
              <a:rect l="l" t="t" r="r" b="b"/>
              <a:pathLst>
                <a:path w="2939794" h="334166">
                  <a:moveTo>
                    <a:pt x="0" y="0"/>
                  </a:moveTo>
                  <a:lnTo>
                    <a:pt x="2939794" y="0"/>
                  </a:lnTo>
                  <a:lnTo>
                    <a:pt x="2939794" y="334166"/>
                  </a:lnTo>
                  <a:lnTo>
                    <a:pt x="0" y="3341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57150"/>
              <a:ext cx="2939794" cy="3913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124683" y="5878648"/>
            <a:ext cx="8926205" cy="600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16"/>
              </a:lnSpc>
            </a:pPr>
            <a:r>
              <a:rPr lang="pl-PL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Rejestracja</a:t>
            </a:r>
            <a:r>
              <a:rPr lang="en-US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</a:t>
            </a:r>
            <a:r>
              <a:rPr lang="pl-PL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przesyłek</a:t>
            </a:r>
            <a:r>
              <a:rPr lang="en-US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</a:t>
            </a:r>
            <a:r>
              <a:rPr lang="pl-PL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wychodzących</a:t>
            </a:r>
            <a:r>
              <a:rPr lang="en-US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</a:t>
            </a:r>
            <a:r>
              <a:rPr lang="pl-PL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na</a:t>
            </a:r>
            <a:r>
              <a:rPr lang="en-US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</a:t>
            </a:r>
            <a:r>
              <a:rPr lang="pl-PL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podstawie danych </a:t>
            </a:r>
            <a:r>
              <a:rPr lang="en-US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z </a:t>
            </a:r>
            <a:r>
              <a:rPr lang="pl-PL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kopert </a:t>
            </a:r>
            <a:r>
              <a:rPr lang="en-US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</a:t>
            </a:r>
            <a:r>
              <a:rPr lang="en-US" sz="1933" i="1" spc="193" dirty="0" err="1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i</a:t>
            </a:r>
            <a:r>
              <a:rPr lang="en-US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</a:t>
            </a:r>
            <a:r>
              <a:rPr lang="pl-PL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pisma</a:t>
            </a:r>
            <a:r>
              <a:rPr lang="en-US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, z </a:t>
            </a:r>
            <a:r>
              <a:rPr lang="pl-PL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możliwością wygenerowania wykazu przesyłek</a:t>
            </a:r>
            <a:r>
              <a:rPr lang="en-US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031855" y="5266160"/>
            <a:ext cx="8926205" cy="447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69"/>
              </a:lnSpc>
            </a:pPr>
            <a:r>
              <a:rPr lang="en-US" sz="2621" b="1" spc="262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NOWA WIADOMOŚĆ WYCHODZĄCA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1151682" y="8095065"/>
            <a:ext cx="594003" cy="594003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155257" y="8125385"/>
            <a:ext cx="586854" cy="347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99"/>
              </a:lnSpc>
            </a:pPr>
            <a:r>
              <a:rPr lang="en-US" sz="2071" b="1" spc="207">
                <a:solidFill>
                  <a:srgbClr val="022D58"/>
                </a:solidFill>
                <a:latin typeface="Roboto Bold"/>
                <a:ea typeface="Roboto Bold"/>
                <a:cs typeface="Roboto Bold"/>
                <a:sym typeface="Roboto Bold"/>
              </a:rPr>
              <a:t>3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2031855" y="7887794"/>
            <a:ext cx="9111861" cy="1465708"/>
            <a:chOff x="0" y="0"/>
            <a:chExt cx="2939794" cy="472887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939794" cy="472887"/>
            </a:xfrm>
            <a:custGeom>
              <a:avLst/>
              <a:gdLst/>
              <a:ahLst/>
              <a:cxnLst/>
              <a:rect l="l" t="t" r="r" b="b"/>
              <a:pathLst>
                <a:path w="2939794" h="472887">
                  <a:moveTo>
                    <a:pt x="0" y="0"/>
                  </a:moveTo>
                  <a:lnTo>
                    <a:pt x="2939794" y="0"/>
                  </a:lnTo>
                  <a:lnTo>
                    <a:pt x="2939794" y="472887"/>
                  </a:lnTo>
                  <a:lnTo>
                    <a:pt x="0" y="4728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57150"/>
              <a:ext cx="2939794" cy="5300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2124683" y="7943794"/>
            <a:ext cx="8926205" cy="123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16"/>
              </a:lnSpc>
            </a:pPr>
            <a:r>
              <a:rPr lang="en-US" sz="1933" i="1" spc="193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Wysyłka elektroniczna w trybie PURDE lub PUH oraz raportowanie: wiadomości odebrane, korespondencja przychodząca/wychodząca, PURDE doręczone, wiadomości wysłane PUH – z eksportem do Excel.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095780" y="6958956"/>
            <a:ext cx="8926205" cy="914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69"/>
              </a:lnSpc>
            </a:pPr>
            <a:r>
              <a:rPr lang="en-US" sz="2621" b="1" spc="262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WYŚLIJ PRZEZ E-DORĘCZENIA / PANEL</a:t>
            </a:r>
            <a:r>
              <a:rPr lang="pl-PL" sz="2621" b="1" spc="262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RAPORTY</a:t>
            </a:r>
            <a:endParaRPr lang="en-US" sz="2621" b="1" spc="262" dirty="0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51682" y="800100"/>
            <a:ext cx="10234194" cy="2133600"/>
            <a:chOff x="0" y="0"/>
            <a:chExt cx="3301896" cy="4957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01897" cy="495708"/>
            </a:xfrm>
            <a:custGeom>
              <a:avLst/>
              <a:gdLst/>
              <a:ahLst/>
              <a:cxnLst/>
              <a:rect l="l" t="t" r="r" b="b"/>
              <a:pathLst>
                <a:path w="3301897" h="495708">
                  <a:moveTo>
                    <a:pt x="0" y="0"/>
                  </a:moveTo>
                  <a:lnTo>
                    <a:pt x="3301897" y="0"/>
                  </a:lnTo>
                  <a:lnTo>
                    <a:pt x="3301897" y="495708"/>
                  </a:lnTo>
                  <a:lnTo>
                    <a:pt x="0" y="4957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301896" cy="5528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905000" y="962854"/>
            <a:ext cx="7785100" cy="118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45"/>
              </a:lnSpc>
            </a:pPr>
            <a:r>
              <a:rPr lang="en-US" sz="4423" spc="221" dirty="0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REJESTRACJA PRZESYŁEK PRZYCHODZĄCYCH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5911568" y="2784099"/>
            <a:ext cx="196461" cy="6474201"/>
            <a:chOff x="0" y="0"/>
            <a:chExt cx="63385" cy="208879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385" cy="2088796"/>
            </a:xfrm>
            <a:custGeom>
              <a:avLst/>
              <a:gdLst/>
              <a:ahLst/>
              <a:cxnLst/>
              <a:rect l="l" t="t" r="r" b="b"/>
              <a:pathLst>
                <a:path w="63385" h="2088796">
                  <a:moveTo>
                    <a:pt x="0" y="0"/>
                  </a:moveTo>
                  <a:lnTo>
                    <a:pt x="63385" y="0"/>
                  </a:lnTo>
                  <a:lnTo>
                    <a:pt x="63385" y="2088796"/>
                  </a:lnTo>
                  <a:lnTo>
                    <a:pt x="0" y="2088796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63385" cy="2145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712797" y="3130791"/>
            <a:ext cx="594003" cy="5940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074916" y="3078617"/>
            <a:ext cx="7328976" cy="373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045"/>
              </a:lnSpc>
            </a:pPr>
            <a:r>
              <a:rPr lang="en-US" sz="2175" b="1" spc="217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Wybór modułu „Nowa wiadomość przychodząca"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5712797" y="6242879"/>
            <a:ext cx="594003" cy="594003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8074916" y="6190705"/>
            <a:ext cx="7328976" cy="358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045"/>
              </a:lnSpc>
            </a:pPr>
            <a:r>
              <a:rPr lang="pl-PL" sz="2175" b="1" spc="217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Rejestracja</a:t>
            </a:r>
            <a:r>
              <a:rPr lang="en-US" sz="2175" b="1" spc="217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pl-PL" sz="2175" b="1" spc="217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przesyłki</a:t>
            </a:r>
            <a:r>
              <a:rPr lang="en-US" sz="2175" b="1" spc="217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w </a:t>
            </a:r>
            <a:r>
              <a:rPr lang="pl-PL" sz="2175" b="1" spc="217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systemie</a:t>
            </a:r>
            <a:endParaRPr lang="en-US" sz="2175" b="1" spc="217" dirty="0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15712797" y="4168154"/>
            <a:ext cx="594003" cy="59400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8074916" y="4115980"/>
            <a:ext cx="7328976" cy="373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045"/>
              </a:lnSpc>
            </a:pPr>
            <a:r>
              <a:rPr lang="en-US" sz="2175" b="1" spc="217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Uzupełnianie metadanych (pola oznaczone *)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5712797" y="7280242"/>
            <a:ext cx="594003" cy="594003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8074916" y="7228068"/>
            <a:ext cx="7328976" cy="373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045"/>
              </a:lnSpc>
            </a:pPr>
            <a:r>
              <a:rPr lang="en-US" sz="2175" b="1" spc="217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Generowanie unikalnego kodu kreskowego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15712797" y="5205517"/>
            <a:ext cx="594003" cy="594003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8074916" y="5153343"/>
            <a:ext cx="7328976" cy="373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045"/>
              </a:lnSpc>
            </a:pPr>
            <a:r>
              <a:rPr lang="en-US" sz="2175" b="1" spc="217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Sprawdzenie katalogu przesyłek nieotwieranych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15712797" y="8317605"/>
            <a:ext cx="594003" cy="594003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8074916" y="8265431"/>
            <a:ext cx="7328976" cy="373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045"/>
              </a:lnSpc>
            </a:pPr>
            <a:r>
              <a:rPr lang="en-US" sz="2175" b="1" spc="217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Drukowanie i naklejanie kodu na dokument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2310" y="1144545"/>
            <a:ext cx="10234194" cy="1789155"/>
            <a:chOff x="0" y="0"/>
            <a:chExt cx="3301896" cy="4957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01897" cy="495708"/>
            </a:xfrm>
            <a:custGeom>
              <a:avLst/>
              <a:gdLst/>
              <a:ahLst/>
              <a:cxnLst/>
              <a:rect l="l" t="t" r="r" b="b"/>
              <a:pathLst>
                <a:path w="3301897" h="495708">
                  <a:moveTo>
                    <a:pt x="0" y="0"/>
                  </a:moveTo>
                  <a:lnTo>
                    <a:pt x="3301897" y="0"/>
                  </a:lnTo>
                  <a:lnTo>
                    <a:pt x="3301897" y="495708"/>
                  </a:lnTo>
                  <a:lnTo>
                    <a:pt x="0" y="4957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301896" cy="5528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916857" y="1173035"/>
            <a:ext cx="7785100" cy="118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45"/>
              </a:lnSpc>
            </a:pPr>
            <a:r>
              <a:rPr lang="en-US" sz="4423" spc="221" dirty="0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REJESTRACJA PRZESYŁEK WYCHODZĄCYCH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5911568" y="2784099"/>
            <a:ext cx="196461" cy="6474201"/>
            <a:chOff x="0" y="0"/>
            <a:chExt cx="63385" cy="208879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385" cy="2088796"/>
            </a:xfrm>
            <a:custGeom>
              <a:avLst/>
              <a:gdLst/>
              <a:ahLst/>
              <a:cxnLst/>
              <a:rect l="l" t="t" r="r" b="b"/>
              <a:pathLst>
                <a:path w="63385" h="2088796">
                  <a:moveTo>
                    <a:pt x="0" y="0"/>
                  </a:moveTo>
                  <a:lnTo>
                    <a:pt x="63385" y="0"/>
                  </a:lnTo>
                  <a:lnTo>
                    <a:pt x="63385" y="2088796"/>
                  </a:lnTo>
                  <a:lnTo>
                    <a:pt x="0" y="2088796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63385" cy="2145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712797" y="3130791"/>
            <a:ext cx="594003" cy="5940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074916" y="3069092"/>
            <a:ext cx="7328976" cy="399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163"/>
              </a:lnSpc>
            </a:pPr>
            <a:r>
              <a:rPr lang="en-US" sz="2259" b="1" spc="225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Wybór modułu „Nowa wiadomość wychodząca"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5712797" y="6242879"/>
            <a:ext cx="594003" cy="594003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8139624" y="6181180"/>
            <a:ext cx="7328976" cy="79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163"/>
              </a:lnSpc>
            </a:pPr>
            <a:r>
              <a:rPr lang="pl-PL" sz="2259" b="1" spc="225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Przekazanie przesyłek wraz z wykazem do operatora pocztowego lub kuriera  </a:t>
            </a:r>
            <a:endParaRPr lang="en-US" sz="2259" b="1" spc="225" dirty="0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15712797" y="4168154"/>
            <a:ext cx="594003" cy="59400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8074916" y="4106455"/>
            <a:ext cx="7328976" cy="399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163"/>
              </a:lnSpc>
            </a:pPr>
            <a:r>
              <a:rPr lang="en-US" sz="2259" b="1" spc="225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Uzupełnianie metadanych z koperty i pisma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5712797" y="7280242"/>
            <a:ext cx="594003" cy="594003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712797" y="5205517"/>
            <a:ext cx="594003" cy="594003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8074916" y="5143818"/>
            <a:ext cx="7328976" cy="380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163"/>
              </a:lnSpc>
            </a:pPr>
            <a:r>
              <a:rPr lang="pl-PL" sz="2259" b="1" spc="225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Rejestracja i wygenerowanie wykazu</a:t>
            </a:r>
            <a:endParaRPr lang="en-US" sz="2259" b="1" spc="225" dirty="0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grpSp>
        <p:nvGrpSpPr>
          <p:cNvPr id="29" name="Group 29"/>
          <p:cNvGrpSpPr/>
          <p:nvPr/>
        </p:nvGrpSpPr>
        <p:grpSpPr>
          <a:xfrm>
            <a:off x="15712797" y="8317605"/>
            <a:ext cx="594003" cy="594003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51682" y="1028700"/>
            <a:ext cx="9992034" cy="1536441"/>
            <a:chOff x="0" y="0"/>
            <a:chExt cx="3223767" cy="4957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23767" cy="495708"/>
            </a:xfrm>
            <a:custGeom>
              <a:avLst/>
              <a:gdLst/>
              <a:ahLst/>
              <a:cxnLst/>
              <a:rect l="l" t="t" r="r" b="b"/>
              <a:pathLst>
                <a:path w="3223767" h="495708">
                  <a:moveTo>
                    <a:pt x="0" y="0"/>
                  </a:moveTo>
                  <a:lnTo>
                    <a:pt x="3223767" y="0"/>
                  </a:lnTo>
                  <a:lnTo>
                    <a:pt x="3223767" y="495708"/>
                  </a:lnTo>
                  <a:lnTo>
                    <a:pt x="0" y="4957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223767" cy="5528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50453" y="3044979"/>
            <a:ext cx="196461" cy="5978901"/>
            <a:chOff x="0" y="0"/>
            <a:chExt cx="63385" cy="192899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385" cy="1928995"/>
            </a:xfrm>
            <a:custGeom>
              <a:avLst/>
              <a:gdLst/>
              <a:ahLst/>
              <a:cxnLst/>
              <a:rect l="l" t="t" r="r" b="b"/>
              <a:pathLst>
                <a:path w="63385" h="1928995">
                  <a:moveTo>
                    <a:pt x="0" y="0"/>
                  </a:moveTo>
                  <a:lnTo>
                    <a:pt x="63385" y="0"/>
                  </a:lnTo>
                  <a:lnTo>
                    <a:pt x="63385" y="1928995"/>
                  </a:lnTo>
                  <a:lnTo>
                    <a:pt x="0" y="1928995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63385" cy="19861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916857" y="1173035"/>
            <a:ext cx="7785100" cy="1310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</a:pPr>
            <a:r>
              <a:rPr lang="en-US" sz="4800" spc="240" dirty="0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WYSYŁKA </a:t>
            </a:r>
            <a:endParaRPr lang="pl-PL" sz="4800" spc="240" dirty="0">
              <a:solidFill>
                <a:srgbClr val="022D58"/>
              </a:solidFill>
              <a:latin typeface="Abril Fatface"/>
              <a:ea typeface="Abril Fatface"/>
              <a:cs typeface="Abril Fatface"/>
              <a:sym typeface="Abril Fatface"/>
            </a:endParaRPr>
          </a:p>
          <a:p>
            <a:pPr marL="0" lvl="0" indent="0" algn="l">
              <a:lnSpc>
                <a:spcPts val="5040"/>
              </a:lnSpc>
            </a:pPr>
            <a:r>
              <a:rPr lang="en-US" sz="4800" spc="240" dirty="0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E-DORĘCZENIA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151682" y="3434175"/>
            <a:ext cx="594003" cy="5940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155257" y="3454970"/>
            <a:ext cx="586854" cy="382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5"/>
              </a:lnSpc>
            </a:pPr>
            <a:r>
              <a:rPr lang="en-US" sz="2197" b="1" spc="219">
                <a:solidFill>
                  <a:srgbClr val="022D58"/>
                </a:solidFill>
                <a:latin typeface="Roboto Bold"/>
                <a:ea typeface="Roboto Bold"/>
                <a:cs typeface="Roboto Bold"/>
                <a:sym typeface="Roboto Bold"/>
              </a:rPr>
              <a:t>1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2031855" y="3210557"/>
            <a:ext cx="9111861" cy="1536441"/>
            <a:chOff x="0" y="0"/>
            <a:chExt cx="2939794" cy="49570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39794" cy="495708"/>
            </a:xfrm>
            <a:custGeom>
              <a:avLst/>
              <a:gdLst/>
              <a:ahLst/>
              <a:cxnLst/>
              <a:rect l="l" t="t" r="r" b="b"/>
              <a:pathLst>
                <a:path w="2939794" h="495708">
                  <a:moveTo>
                    <a:pt x="0" y="0"/>
                  </a:moveTo>
                  <a:lnTo>
                    <a:pt x="2939794" y="0"/>
                  </a:lnTo>
                  <a:lnTo>
                    <a:pt x="2939794" y="495708"/>
                  </a:lnTo>
                  <a:lnTo>
                    <a:pt x="0" y="4957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2939794" cy="5528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124683" y="3320973"/>
            <a:ext cx="8926205" cy="968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63"/>
              </a:lnSpc>
            </a:pPr>
            <a:r>
              <a:rPr lang="en-US" sz="2050" i="1" spc="205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Wybierz moduł „Wyślij wiadomość przez e-Doręczenia" z głównego panelu aplikacji Kancelaria, aby rozpocząć proces wysyłki elektronicznej.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031855" y="2658206"/>
            <a:ext cx="8926205" cy="424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83"/>
              </a:lnSpc>
            </a:pPr>
            <a:r>
              <a:rPr lang="en-US" sz="2416" b="1" spc="24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MODUŁ „WYŚLIJ WIADOMOŚĆ PRZEZ E-DORĘCZENIA"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151682" y="5791813"/>
            <a:ext cx="594003" cy="594003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155257" y="5812608"/>
            <a:ext cx="586854" cy="382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5"/>
              </a:lnSpc>
            </a:pPr>
            <a:r>
              <a:rPr lang="en-US" sz="2197" b="1" spc="219">
                <a:solidFill>
                  <a:srgbClr val="022D58"/>
                </a:solidFill>
                <a:latin typeface="Roboto Bold"/>
                <a:ea typeface="Roboto Bold"/>
                <a:cs typeface="Roboto Bold"/>
                <a:sym typeface="Roboto Bold"/>
              </a:rPr>
              <a:t>2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2031855" y="5818573"/>
            <a:ext cx="9111861" cy="1035746"/>
            <a:chOff x="0" y="0"/>
            <a:chExt cx="2939794" cy="33416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939794" cy="334166"/>
            </a:xfrm>
            <a:custGeom>
              <a:avLst/>
              <a:gdLst/>
              <a:ahLst/>
              <a:cxnLst/>
              <a:rect l="l" t="t" r="r" b="b"/>
              <a:pathLst>
                <a:path w="2939794" h="334166">
                  <a:moveTo>
                    <a:pt x="0" y="0"/>
                  </a:moveTo>
                  <a:lnTo>
                    <a:pt x="2939794" y="0"/>
                  </a:lnTo>
                  <a:lnTo>
                    <a:pt x="2939794" y="334166"/>
                  </a:lnTo>
                  <a:lnTo>
                    <a:pt x="0" y="3341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57150"/>
              <a:ext cx="2939794" cy="3913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124683" y="5897698"/>
            <a:ext cx="8926205" cy="982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63"/>
              </a:lnSpc>
            </a:pPr>
            <a:r>
              <a:rPr lang="pl-PL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Wybierz</a:t>
            </a:r>
            <a:r>
              <a:rPr lang="en-US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try</a:t>
            </a:r>
            <a:r>
              <a:rPr lang="pl-PL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b </a:t>
            </a:r>
            <a:r>
              <a:rPr lang="en-US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PURDE (</a:t>
            </a:r>
            <a:r>
              <a:rPr lang="pl-PL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znany</a:t>
            </a:r>
            <a:r>
              <a:rPr lang="en-US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ADE) </a:t>
            </a:r>
            <a:r>
              <a:rPr lang="pl-PL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lub</a:t>
            </a:r>
            <a:r>
              <a:rPr lang="en-US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PUH (</a:t>
            </a:r>
            <a:r>
              <a:rPr lang="pl-PL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nieznany</a:t>
            </a:r>
            <a:r>
              <a:rPr lang="en-US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ADE), </a:t>
            </a:r>
            <a:r>
              <a:rPr lang="pl-PL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wyszukaj</a:t>
            </a:r>
            <a:r>
              <a:rPr lang="en-US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</a:t>
            </a:r>
            <a:r>
              <a:rPr lang="pl-PL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adres </a:t>
            </a:r>
            <a:r>
              <a:rPr lang="en-US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ADE </a:t>
            </a:r>
            <a:r>
              <a:rPr lang="pl-PL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odbiorcy</a:t>
            </a:r>
            <a:r>
              <a:rPr lang="en-US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 w </a:t>
            </a:r>
            <a:r>
              <a:rPr lang="pl-PL" sz="2050" i="1" spc="205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wyszukiwarce dostępnej                   w systemie</a:t>
            </a:r>
            <a:endParaRPr lang="en-US" sz="2050" i="1" spc="205" dirty="0">
              <a:solidFill>
                <a:srgbClr val="022D58"/>
              </a:solidFill>
              <a:latin typeface="Roboto Italics"/>
              <a:ea typeface="Roboto Italics"/>
              <a:cs typeface="Roboto Italics"/>
              <a:sym typeface="Roboto Italics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2031855" y="5266160"/>
            <a:ext cx="8926205" cy="424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83"/>
              </a:lnSpc>
            </a:pPr>
            <a:r>
              <a:rPr lang="en-US" sz="2416" b="1" spc="24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WYBÓR TRYBU WYSYŁKI I WYSZUKIWANIE ADE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1151682" y="8095065"/>
            <a:ext cx="594003" cy="594003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155257" y="8115860"/>
            <a:ext cx="586854" cy="382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5"/>
              </a:lnSpc>
            </a:pPr>
            <a:r>
              <a:rPr lang="en-US" sz="2197" b="1" spc="219">
                <a:solidFill>
                  <a:srgbClr val="022D58"/>
                </a:solidFill>
                <a:latin typeface="Roboto Bold"/>
                <a:ea typeface="Roboto Bold"/>
                <a:cs typeface="Roboto Bold"/>
                <a:sym typeface="Roboto Bold"/>
              </a:rPr>
              <a:t>3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2031855" y="7887794"/>
            <a:ext cx="9111861" cy="1465708"/>
            <a:chOff x="0" y="0"/>
            <a:chExt cx="2939794" cy="472887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939794" cy="472887"/>
            </a:xfrm>
            <a:custGeom>
              <a:avLst/>
              <a:gdLst/>
              <a:ahLst/>
              <a:cxnLst/>
              <a:rect l="l" t="t" r="r" b="b"/>
              <a:pathLst>
                <a:path w="2939794" h="472887">
                  <a:moveTo>
                    <a:pt x="0" y="0"/>
                  </a:moveTo>
                  <a:lnTo>
                    <a:pt x="2939794" y="0"/>
                  </a:lnTo>
                  <a:lnTo>
                    <a:pt x="2939794" y="472887"/>
                  </a:lnTo>
                  <a:lnTo>
                    <a:pt x="0" y="4728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57150"/>
              <a:ext cx="2939794" cy="5300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2124683" y="7962844"/>
            <a:ext cx="8926205" cy="1291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63"/>
              </a:lnSpc>
            </a:pPr>
            <a:r>
              <a:rPr lang="en-US" sz="2050" i="1" spc="205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Załącz plik PDF zgodny z wymogami (Załącznik nr 1 lub nr 2 Zarządzenia 51 z 18 marca 2025 r.), a następnie kliknij „Wyślij". System automatycznie przekieruje do aplikacji e-Doręczeń w celu finalizacji wysyłki.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031855" y="7373482"/>
            <a:ext cx="8926205" cy="424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83"/>
              </a:lnSpc>
            </a:pPr>
            <a:r>
              <a:rPr lang="en-US" sz="2416" b="1" spc="24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ZAŁĄCZANIE PDF I WYSYŁKA</a:t>
            </a:r>
          </a:p>
        </p:txBody>
      </p:sp>
      <p:pic>
        <p:nvPicPr>
          <p:cNvPr id="43" name="Obraz 42">
            <a:extLst>
              <a:ext uri="{FF2B5EF4-FFF2-40B4-BE49-F238E27FC236}">
                <a16:creationId xmlns:a16="http://schemas.microsoft.com/office/drawing/2014/main" id="{59F55743-4038-91BA-BD8C-A0BE6980D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891" y="1907997"/>
            <a:ext cx="5845708" cy="63245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53860">
                <a:alpha val="49804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709212" y="2973827"/>
            <a:ext cx="12869576" cy="1228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443"/>
              </a:lnSpc>
            </a:pPr>
            <a:r>
              <a:rPr lang="en-US" sz="8993" spc="449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PANEL RAPORTY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63775" y="5525106"/>
            <a:ext cx="3746589" cy="15210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020"/>
              </a:lnSpc>
            </a:pPr>
            <a:r>
              <a:rPr lang="en-US" sz="1443" spc="144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WIADOMOŚCI ODEBRANE</a:t>
            </a:r>
          </a:p>
          <a:p>
            <a:pPr marL="0" lvl="0" indent="0" algn="l">
              <a:lnSpc>
                <a:spcPts val="2020"/>
              </a:lnSpc>
            </a:pPr>
            <a:r>
              <a:rPr lang="en-US" sz="1443" spc="144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(E-DORĘCZENIA)</a:t>
            </a:r>
          </a:p>
          <a:p>
            <a:pPr marL="0" lvl="0" indent="0" algn="l">
              <a:lnSpc>
                <a:spcPts val="2020"/>
              </a:lnSpc>
            </a:pPr>
            <a:r>
              <a:rPr lang="en-US" sz="1443" spc="144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KORESPONDENCJA</a:t>
            </a:r>
          </a:p>
          <a:p>
            <a:pPr marL="0" lvl="0" indent="0" algn="l">
              <a:lnSpc>
                <a:spcPts val="2020"/>
              </a:lnSpc>
            </a:pPr>
            <a:r>
              <a:rPr lang="en-US" sz="1443" spc="144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PRZYCHODZĄCA</a:t>
            </a:r>
          </a:p>
          <a:p>
            <a:pPr marL="0" lvl="0" indent="0" algn="l">
              <a:lnSpc>
                <a:spcPts val="2020"/>
              </a:lnSpc>
            </a:pPr>
            <a:r>
              <a:rPr lang="en-US" sz="1443" spc="144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KORESPONDENCJA</a:t>
            </a:r>
          </a:p>
          <a:p>
            <a:pPr marL="0" lvl="0" indent="0" algn="l">
              <a:lnSpc>
                <a:spcPts val="2020"/>
              </a:lnSpc>
            </a:pPr>
            <a:r>
              <a:rPr lang="en-US" sz="1443" spc="144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WYCHODZĄCA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46466" y="5541965"/>
            <a:ext cx="4860853" cy="1239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20"/>
              </a:lnSpc>
            </a:pPr>
            <a:r>
              <a:rPr lang="en-US" sz="1443" spc="144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PURDE DORĘCZONE</a:t>
            </a:r>
          </a:p>
          <a:p>
            <a:pPr marL="0" lvl="0" indent="0" algn="l">
              <a:lnSpc>
                <a:spcPts val="2020"/>
              </a:lnSpc>
            </a:pPr>
            <a:r>
              <a:rPr lang="en-US" sz="1443" spc="144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WIADOMOŚCI</a:t>
            </a:r>
          </a:p>
          <a:p>
            <a:pPr marL="0" lvl="0" indent="0" algn="l">
              <a:lnSpc>
                <a:spcPts val="2020"/>
              </a:lnSpc>
            </a:pPr>
            <a:r>
              <a:rPr lang="en-US" sz="1443" spc="144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WYSŁANE PUH</a:t>
            </a:r>
          </a:p>
          <a:p>
            <a:pPr marL="0" lvl="0" indent="0" algn="l">
              <a:lnSpc>
                <a:spcPts val="2020"/>
              </a:lnSpc>
            </a:pPr>
            <a:r>
              <a:rPr lang="en-US" sz="1443" spc="144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EKSPORT DO EXCEL</a:t>
            </a:r>
          </a:p>
          <a:p>
            <a:pPr marL="0" lvl="0" indent="0" algn="l">
              <a:lnSpc>
                <a:spcPts val="2020"/>
              </a:lnSpc>
            </a:pPr>
            <a:r>
              <a:rPr lang="en-US" sz="1443" spc="144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Z FILTROWANIEM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636784" y="5541965"/>
            <a:ext cx="4726571" cy="1487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20"/>
              </a:lnSpc>
            </a:pPr>
            <a:r>
              <a:rPr lang="en-US" sz="1443" spc="144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ZESTAWIENIA DANYCH</a:t>
            </a:r>
          </a:p>
          <a:p>
            <a:pPr marL="0" lvl="0" indent="0" algn="l">
              <a:lnSpc>
                <a:spcPts val="2020"/>
              </a:lnSpc>
            </a:pPr>
            <a:r>
              <a:rPr lang="en-US" sz="1443" spc="144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(SYGNATURA, DATY,</a:t>
            </a:r>
          </a:p>
          <a:p>
            <a:pPr marL="0" lvl="0" indent="0" algn="l">
              <a:lnSpc>
                <a:spcPts val="2020"/>
              </a:lnSpc>
            </a:pPr>
            <a:r>
              <a:rPr lang="en-US" sz="1443" spc="144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RODZAJ, CENA)</a:t>
            </a:r>
          </a:p>
          <a:p>
            <a:pPr marL="0" lvl="0" indent="0" algn="l">
              <a:lnSpc>
                <a:spcPts val="2020"/>
              </a:lnSpc>
            </a:pPr>
            <a:r>
              <a:rPr lang="en-US" sz="1443" spc="144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POTWIERDZENIA</a:t>
            </a:r>
          </a:p>
          <a:p>
            <a:pPr marL="0" lvl="0" indent="0" algn="l">
              <a:lnSpc>
                <a:spcPts val="2020"/>
              </a:lnSpc>
            </a:pPr>
            <a:r>
              <a:rPr lang="en-US" sz="1443" spc="144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PRZEKAZANIA</a:t>
            </a:r>
          </a:p>
          <a:p>
            <a:pPr marL="0" lvl="0" indent="0" algn="l">
              <a:lnSpc>
                <a:spcPts val="2020"/>
              </a:lnSpc>
            </a:pPr>
            <a:r>
              <a:rPr lang="en-US" sz="1443" spc="144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DOKUMENTÓW</a:t>
            </a:r>
          </a:p>
        </p:txBody>
      </p:sp>
      <p:sp>
        <p:nvSpPr>
          <p:cNvPr id="9" name="AutoShape 9"/>
          <p:cNvSpPr/>
          <p:nvPr/>
        </p:nvSpPr>
        <p:spPr>
          <a:xfrm rot="-5400000">
            <a:off x="5513668" y="6318196"/>
            <a:ext cx="2209027" cy="0"/>
          </a:xfrm>
          <a:prstGeom prst="line">
            <a:avLst/>
          </a:prstGeom>
          <a:ln w="476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 dirty="0"/>
          </a:p>
        </p:txBody>
      </p:sp>
      <p:sp>
        <p:nvSpPr>
          <p:cNvPr id="10" name="AutoShape 10"/>
          <p:cNvSpPr/>
          <p:nvPr/>
        </p:nvSpPr>
        <p:spPr>
          <a:xfrm rot="-5400000">
            <a:off x="6060837" y="6303909"/>
            <a:ext cx="832326" cy="0"/>
          </a:xfrm>
          <a:prstGeom prst="line">
            <a:avLst/>
          </a:prstGeom>
          <a:ln w="762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1" name="AutoShape 11"/>
          <p:cNvSpPr/>
          <p:nvPr/>
        </p:nvSpPr>
        <p:spPr>
          <a:xfrm rot="-5400000">
            <a:off x="10404041" y="6318196"/>
            <a:ext cx="2209027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2" name="AutoShape 12"/>
          <p:cNvSpPr/>
          <p:nvPr/>
        </p:nvSpPr>
        <p:spPr>
          <a:xfrm rot="-5400000">
            <a:off x="11005816" y="6303909"/>
            <a:ext cx="832326" cy="0"/>
          </a:xfrm>
          <a:prstGeom prst="line">
            <a:avLst/>
          </a:prstGeom>
          <a:ln w="762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3000" y="682008"/>
            <a:ext cx="10234194" cy="2102091"/>
            <a:chOff x="0" y="0"/>
            <a:chExt cx="3301896" cy="4957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01897" cy="495708"/>
            </a:xfrm>
            <a:custGeom>
              <a:avLst/>
              <a:gdLst/>
              <a:ahLst/>
              <a:cxnLst/>
              <a:rect l="l" t="t" r="r" b="b"/>
              <a:pathLst>
                <a:path w="3301897" h="495708">
                  <a:moveTo>
                    <a:pt x="0" y="0"/>
                  </a:moveTo>
                  <a:lnTo>
                    <a:pt x="3301897" y="0"/>
                  </a:lnTo>
                  <a:lnTo>
                    <a:pt x="3301897" y="495708"/>
                  </a:lnTo>
                  <a:lnTo>
                    <a:pt x="0" y="4957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301896" cy="5528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966730" y="872512"/>
            <a:ext cx="7785100" cy="1240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43"/>
              </a:lnSpc>
            </a:pPr>
            <a:r>
              <a:rPr lang="en-US" sz="4612" spc="230" dirty="0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SZCZEGÓŁY OPERACYJNE REJESTRACJI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5911568" y="2784099"/>
            <a:ext cx="196461" cy="6474201"/>
            <a:chOff x="0" y="0"/>
            <a:chExt cx="63385" cy="208879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385" cy="2088796"/>
            </a:xfrm>
            <a:custGeom>
              <a:avLst/>
              <a:gdLst/>
              <a:ahLst/>
              <a:cxnLst/>
              <a:rect l="l" t="t" r="r" b="b"/>
              <a:pathLst>
                <a:path w="63385" h="2088796">
                  <a:moveTo>
                    <a:pt x="0" y="0"/>
                  </a:moveTo>
                  <a:lnTo>
                    <a:pt x="63385" y="0"/>
                  </a:lnTo>
                  <a:lnTo>
                    <a:pt x="63385" y="2088796"/>
                  </a:lnTo>
                  <a:lnTo>
                    <a:pt x="0" y="2088796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63385" cy="2145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712797" y="3130791"/>
            <a:ext cx="594003" cy="5940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074916" y="3078617"/>
            <a:ext cx="7328976" cy="373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045"/>
              </a:lnSpc>
            </a:pPr>
            <a:r>
              <a:rPr lang="en-US" sz="2175" b="1" spc="217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Uzupełnianie metadanych (pola oznaczone *)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5712797" y="6242879"/>
            <a:ext cx="594003" cy="594003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8074916" y="6190705"/>
            <a:ext cx="7328976" cy="373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045"/>
              </a:lnSpc>
            </a:pPr>
            <a:r>
              <a:rPr lang="en-US" sz="2175" b="1" spc="217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Naklejanie kodów na dokumenty lub koperty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5712797" y="4168154"/>
            <a:ext cx="594003" cy="59400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8074916" y="4115980"/>
            <a:ext cx="7328976" cy="373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045"/>
              </a:lnSpc>
            </a:pPr>
            <a:r>
              <a:rPr lang="en-US" sz="2175" b="1" spc="217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Generowanie unikalnych kodów kreskowych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5712797" y="7280242"/>
            <a:ext cx="594003" cy="594003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8074916" y="7228068"/>
            <a:ext cx="7328976" cy="743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045"/>
              </a:lnSpc>
            </a:pPr>
            <a:r>
              <a:rPr lang="pl-PL" sz="2175" b="1" spc="217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Kontrola</a:t>
            </a:r>
            <a:r>
              <a:rPr lang="en-US" sz="2175" b="1" spc="217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pl-PL" sz="2175" b="1" spc="217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poprawności danych przed rejestracją</a:t>
            </a:r>
            <a:endParaRPr lang="en-US" sz="2175" b="1" spc="217" dirty="0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marL="0" lvl="0" indent="0" algn="r">
              <a:lnSpc>
                <a:spcPts val="3045"/>
              </a:lnSpc>
            </a:pPr>
            <a:endParaRPr lang="en-US" sz="2175" b="1" spc="217" dirty="0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grpSp>
        <p:nvGrpSpPr>
          <p:cNvPr id="25" name="Group 25"/>
          <p:cNvGrpSpPr/>
          <p:nvPr/>
        </p:nvGrpSpPr>
        <p:grpSpPr>
          <a:xfrm>
            <a:off x="15712797" y="5205517"/>
            <a:ext cx="594003" cy="594003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8074916" y="5153343"/>
            <a:ext cx="7328976" cy="373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045"/>
              </a:lnSpc>
            </a:pPr>
            <a:r>
              <a:rPr lang="en-US" sz="2175" b="1" spc="217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Drukowanie kodów na skonfigurowanej drukarce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15712797" y="8317605"/>
            <a:ext cx="594003" cy="594003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51682" y="1028700"/>
            <a:ext cx="9992034" cy="1536441"/>
            <a:chOff x="0" y="0"/>
            <a:chExt cx="3223767" cy="4957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23767" cy="495708"/>
            </a:xfrm>
            <a:custGeom>
              <a:avLst/>
              <a:gdLst/>
              <a:ahLst/>
              <a:cxnLst/>
              <a:rect l="l" t="t" r="r" b="b"/>
              <a:pathLst>
                <a:path w="3223767" h="495708">
                  <a:moveTo>
                    <a:pt x="0" y="0"/>
                  </a:moveTo>
                  <a:lnTo>
                    <a:pt x="3223767" y="0"/>
                  </a:lnTo>
                  <a:lnTo>
                    <a:pt x="3223767" y="495708"/>
                  </a:lnTo>
                  <a:lnTo>
                    <a:pt x="0" y="4957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223767" cy="5528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50453" y="3044979"/>
            <a:ext cx="196461" cy="5978901"/>
            <a:chOff x="0" y="0"/>
            <a:chExt cx="63385" cy="192899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385" cy="1928995"/>
            </a:xfrm>
            <a:custGeom>
              <a:avLst/>
              <a:gdLst/>
              <a:ahLst/>
              <a:cxnLst/>
              <a:rect l="l" t="t" r="r" b="b"/>
              <a:pathLst>
                <a:path w="63385" h="1928995">
                  <a:moveTo>
                    <a:pt x="0" y="0"/>
                  </a:moveTo>
                  <a:lnTo>
                    <a:pt x="63385" y="0"/>
                  </a:lnTo>
                  <a:lnTo>
                    <a:pt x="63385" y="1928995"/>
                  </a:lnTo>
                  <a:lnTo>
                    <a:pt x="0" y="1928995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63385" cy="19861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916857" y="1192085"/>
            <a:ext cx="7785100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88"/>
              </a:lnSpc>
            </a:pPr>
            <a:r>
              <a:rPr lang="en-US" sz="5036" spc="251" dirty="0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OBSŁUGA </a:t>
            </a:r>
            <a:endParaRPr lang="pl-PL" sz="5036" spc="251">
              <a:solidFill>
                <a:srgbClr val="022D58"/>
              </a:solidFill>
              <a:latin typeface="Abril Fatface"/>
              <a:ea typeface="Abril Fatface"/>
              <a:cs typeface="Abril Fatface"/>
              <a:sym typeface="Abril Fatface"/>
            </a:endParaRPr>
          </a:p>
          <a:p>
            <a:pPr marL="0" lvl="0" indent="0" algn="l">
              <a:lnSpc>
                <a:spcPts val="5288"/>
              </a:lnSpc>
            </a:pPr>
            <a:r>
              <a:rPr lang="en-US" sz="5036" spc="251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E</a:t>
            </a:r>
            <a:r>
              <a:rPr lang="pl-PL" sz="5036" spc="251" dirty="0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-</a:t>
            </a:r>
            <a:r>
              <a:rPr lang="en-US" sz="5036" spc="251" dirty="0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DORĘCZEŃ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151682" y="3434175"/>
            <a:ext cx="594003" cy="5940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155257" y="3435920"/>
            <a:ext cx="586854" cy="514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97"/>
              </a:lnSpc>
            </a:pPr>
            <a:r>
              <a:rPr lang="en-US" sz="2997" b="1" spc="299">
                <a:solidFill>
                  <a:srgbClr val="022D58"/>
                </a:solidFill>
                <a:latin typeface="Roboto Bold"/>
                <a:ea typeface="Roboto Bold"/>
                <a:cs typeface="Roboto Bold"/>
                <a:sym typeface="Roboto Bold"/>
              </a:rPr>
              <a:t>1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2031855" y="3210557"/>
            <a:ext cx="9111861" cy="1536441"/>
            <a:chOff x="0" y="0"/>
            <a:chExt cx="2939794" cy="49570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39794" cy="495708"/>
            </a:xfrm>
            <a:custGeom>
              <a:avLst/>
              <a:gdLst/>
              <a:ahLst/>
              <a:cxnLst/>
              <a:rect l="l" t="t" r="r" b="b"/>
              <a:pathLst>
                <a:path w="2939794" h="495708">
                  <a:moveTo>
                    <a:pt x="0" y="0"/>
                  </a:moveTo>
                  <a:lnTo>
                    <a:pt x="2939794" y="0"/>
                  </a:lnTo>
                  <a:lnTo>
                    <a:pt x="2939794" y="495708"/>
                  </a:lnTo>
                  <a:lnTo>
                    <a:pt x="0" y="4957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2939794" cy="5528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124683" y="3301923"/>
            <a:ext cx="8926205" cy="930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16"/>
              </a:lnSpc>
            </a:pPr>
            <a:r>
              <a:rPr lang="en-US" sz="1933" i="1" spc="193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Przesyłki elektroniczne są automatycznie rejestrowane na Adresie do Doręczeń Elektronicznych (ADE) po inicjacji wysyłki z aplikacji Kancelaria.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031855" y="2648681"/>
            <a:ext cx="8926205" cy="514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7"/>
              </a:lnSpc>
            </a:pPr>
            <a:r>
              <a:rPr lang="en-US" sz="2997" b="1" spc="2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AUTOMATYCZNA REJESTRACJA NA ADE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151682" y="5791813"/>
            <a:ext cx="594003" cy="594003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155257" y="5793558"/>
            <a:ext cx="586854" cy="514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97"/>
              </a:lnSpc>
            </a:pPr>
            <a:r>
              <a:rPr lang="en-US" sz="2997" b="1" spc="299">
                <a:solidFill>
                  <a:srgbClr val="022D58"/>
                </a:solidFill>
                <a:latin typeface="Roboto Bold"/>
                <a:ea typeface="Roboto Bold"/>
                <a:cs typeface="Roboto Bold"/>
                <a:sym typeface="Roboto Bold"/>
              </a:rPr>
              <a:t>2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2031855" y="5818573"/>
            <a:ext cx="9111861" cy="1035746"/>
            <a:chOff x="0" y="0"/>
            <a:chExt cx="2939794" cy="33416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939794" cy="334166"/>
            </a:xfrm>
            <a:custGeom>
              <a:avLst/>
              <a:gdLst/>
              <a:ahLst/>
              <a:cxnLst/>
              <a:rect l="l" t="t" r="r" b="b"/>
              <a:pathLst>
                <a:path w="2939794" h="334166">
                  <a:moveTo>
                    <a:pt x="0" y="0"/>
                  </a:moveTo>
                  <a:lnTo>
                    <a:pt x="2939794" y="0"/>
                  </a:lnTo>
                  <a:lnTo>
                    <a:pt x="2939794" y="334166"/>
                  </a:lnTo>
                  <a:lnTo>
                    <a:pt x="0" y="3341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57150"/>
              <a:ext cx="2939794" cy="3913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124683" y="5878648"/>
            <a:ext cx="8926205" cy="600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16"/>
              </a:lnSpc>
            </a:pPr>
            <a:r>
              <a:rPr lang="pl-PL" sz="1933" i="1" spc="193" dirty="0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Użytkownik ma możliwość graficznego podglądu każdego etapu dot. rejestracji, wysłania, dostarczenia wiadomości</a:t>
            </a:r>
            <a:endParaRPr lang="en-US" sz="1933" i="1" spc="193" dirty="0">
              <a:solidFill>
                <a:srgbClr val="022D58"/>
              </a:solidFill>
              <a:latin typeface="Roboto Italics"/>
              <a:ea typeface="Roboto Italics"/>
              <a:cs typeface="Roboto Italics"/>
              <a:sym typeface="Roboto Italics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2031855" y="5256635"/>
            <a:ext cx="8926205" cy="514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7"/>
              </a:lnSpc>
            </a:pPr>
            <a:r>
              <a:rPr lang="en-US" sz="2997" b="1" spc="2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PROCESY OBIEGU I MONITORING KROKÓW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1151682" y="8095065"/>
            <a:ext cx="594003" cy="594003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155257" y="8096810"/>
            <a:ext cx="586854" cy="514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97"/>
              </a:lnSpc>
            </a:pPr>
            <a:r>
              <a:rPr lang="en-US" sz="2997" b="1" spc="299">
                <a:solidFill>
                  <a:srgbClr val="022D58"/>
                </a:solidFill>
                <a:latin typeface="Roboto Bold"/>
                <a:ea typeface="Roboto Bold"/>
                <a:cs typeface="Roboto Bold"/>
                <a:sym typeface="Roboto Bold"/>
              </a:rPr>
              <a:t>3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2031855" y="7887794"/>
            <a:ext cx="9111861" cy="1465708"/>
            <a:chOff x="0" y="0"/>
            <a:chExt cx="2939794" cy="472887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939794" cy="472887"/>
            </a:xfrm>
            <a:custGeom>
              <a:avLst/>
              <a:gdLst/>
              <a:ahLst/>
              <a:cxnLst/>
              <a:rect l="l" t="t" r="r" b="b"/>
              <a:pathLst>
                <a:path w="2939794" h="472887">
                  <a:moveTo>
                    <a:pt x="0" y="0"/>
                  </a:moveTo>
                  <a:lnTo>
                    <a:pt x="2939794" y="0"/>
                  </a:lnTo>
                  <a:lnTo>
                    <a:pt x="2939794" y="472887"/>
                  </a:lnTo>
                  <a:lnTo>
                    <a:pt x="0" y="4728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57150"/>
              <a:ext cx="2939794" cy="5300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2124683" y="7943794"/>
            <a:ext cx="8926205" cy="930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16"/>
              </a:lnSpc>
            </a:pPr>
            <a:r>
              <a:rPr lang="en-US" sz="1933" i="1" spc="193">
                <a:solidFill>
                  <a:srgbClr val="022D58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Możliwe statusy: oczekiwanie, wysłana, anulowana, niedoręczona, odrzucona. Potwierdzenia doręczenia dostępne w formacie PDF (PURDE) lub XML (PUH).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031855" y="7363957"/>
            <a:ext cx="8926205" cy="514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7"/>
              </a:lnSpc>
            </a:pPr>
            <a:r>
              <a:rPr lang="en-US" sz="2997" b="1" spc="2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STATUSY I POBIERANIE POTWIERDZEŃ</a:t>
            </a:r>
          </a:p>
        </p:txBody>
      </p:sp>
      <p:pic>
        <p:nvPicPr>
          <p:cNvPr id="39" name="Obraz 38">
            <a:extLst>
              <a:ext uri="{FF2B5EF4-FFF2-40B4-BE49-F238E27FC236}">
                <a16:creationId xmlns:a16="http://schemas.microsoft.com/office/drawing/2014/main" id="{3904E08F-7401-6135-F28A-DE0C1467B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4800" y="1566706"/>
            <a:ext cx="5867400" cy="692959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70025" y="1822450"/>
            <a:ext cx="15347950" cy="2077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107"/>
              </a:lnSpc>
            </a:pPr>
            <a:r>
              <a:rPr lang="en-US" sz="7721" spc="386" dirty="0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TRYBY WYSYŁKI </a:t>
            </a:r>
            <a:r>
              <a:rPr lang="pl-PL" sz="7721" spc="386" dirty="0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                                </a:t>
            </a:r>
            <a:r>
              <a:rPr lang="en-US" sz="7721" spc="386" dirty="0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E-DORĘCZEŃ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4270634"/>
            <a:ext cx="5968611" cy="4298691"/>
            <a:chOff x="0" y="0"/>
            <a:chExt cx="1925675" cy="138690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25675" cy="1386903"/>
            </a:xfrm>
            <a:custGeom>
              <a:avLst/>
              <a:gdLst/>
              <a:ahLst/>
              <a:cxnLst/>
              <a:rect l="l" t="t" r="r" b="b"/>
              <a:pathLst>
                <a:path w="1925675" h="1386903">
                  <a:moveTo>
                    <a:pt x="0" y="0"/>
                  </a:moveTo>
                  <a:lnTo>
                    <a:pt x="1925675" y="0"/>
                  </a:lnTo>
                  <a:lnTo>
                    <a:pt x="1925675" y="1386903"/>
                  </a:lnTo>
                  <a:lnTo>
                    <a:pt x="0" y="13869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925675" cy="1444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82889" y="4270634"/>
            <a:ext cx="5905111" cy="4298691"/>
            <a:chOff x="0" y="0"/>
            <a:chExt cx="1905188" cy="13869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05188" cy="1386903"/>
            </a:xfrm>
            <a:custGeom>
              <a:avLst/>
              <a:gdLst/>
              <a:ahLst/>
              <a:cxnLst/>
              <a:rect l="l" t="t" r="r" b="b"/>
              <a:pathLst>
                <a:path w="1905188" h="1386903">
                  <a:moveTo>
                    <a:pt x="0" y="0"/>
                  </a:moveTo>
                  <a:lnTo>
                    <a:pt x="1905188" y="0"/>
                  </a:lnTo>
                  <a:lnTo>
                    <a:pt x="1905188" y="1386903"/>
                  </a:lnTo>
                  <a:lnTo>
                    <a:pt x="0" y="13869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905188" cy="1444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207319" y="4270634"/>
            <a:ext cx="5936861" cy="4298691"/>
            <a:chOff x="0" y="0"/>
            <a:chExt cx="1915432" cy="138690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15432" cy="1386903"/>
            </a:xfrm>
            <a:custGeom>
              <a:avLst/>
              <a:gdLst/>
              <a:ahLst/>
              <a:cxnLst/>
              <a:rect l="l" t="t" r="r" b="b"/>
              <a:pathLst>
                <a:path w="1915432" h="1386903">
                  <a:moveTo>
                    <a:pt x="0" y="0"/>
                  </a:moveTo>
                  <a:lnTo>
                    <a:pt x="1915432" y="0"/>
                  </a:lnTo>
                  <a:lnTo>
                    <a:pt x="1915432" y="1386903"/>
                  </a:lnTo>
                  <a:lnTo>
                    <a:pt x="0" y="13869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1915432" cy="1444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86067" y="4824017"/>
            <a:ext cx="4796478" cy="686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76"/>
              </a:lnSpc>
            </a:pPr>
            <a:r>
              <a:rPr lang="en-US" sz="5025" spc="251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PURDE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64303" y="6147959"/>
            <a:ext cx="5040006" cy="188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45"/>
              </a:lnSpc>
            </a:pPr>
            <a:r>
              <a:rPr lang="en-US" sz="1818" spc="181">
                <a:solidFill>
                  <a:srgbClr val="022D58"/>
                </a:solidFill>
                <a:latin typeface="Roboto"/>
                <a:ea typeface="Roboto"/>
                <a:cs typeface="Roboto"/>
                <a:sym typeface="Roboto"/>
              </a:rPr>
              <a:t>BEZPOŚREDNIA WYSYŁKA ELEKTRONICZNA DO ODBIORCY Z POTWIERDZONYM ADRESEM DO DORĘCZEŃ ELEKTRONICZNYCH (ADE). SZYBKA I W PEŁNI CYFROWA FORMA DORĘCZENIA.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745761" y="4824017"/>
            <a:ext cx="4796478" cy="686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76"/>
              </a:lnSpc>
            </a:pPr>
            <a:r>
              <a:rPr lang="en-US" sz="5025" spc="251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Załącznik nr 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623997" y="6147959"/>
            <a:ext cx="5040006" cy="1573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45"/>
              </a:lnSpc>
            </a:pPr>
            <a:r>
              <a:rPr lang="en-US" sz="1818" spc="181">
                <a:solidFill>
                  <a:srgbClr val="022D58"/>
                </a:solidFill>
                <a:latin typeface="Roboto"/>
                <a:ea typeface="Roboto"/>
                <a:cs typeface="Roboto"/>
                <a:sym typeface="Roboto"/>
              </a:rPr>
              <a:t>PLIK PDF PRZYGOTOWANY ZGODNIE Z WYMAGANIAMI ZAŁĄCZNIKA NR 1 DO ZARZĄDZENIA. DOKUMENT MUSI SPEŁNIAĆ OKREŚLONE WYMOGI FORMALNE I TECHNICZNE.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937205" y="4824017"/>
            <a:ext cx="4796478" cy="686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76"/>
              </a:lnSpc>
            </a:pPr>
            <a:r>
              <a:rPr lang="en-US" sz="5025" spc="251">
                <a:solidFill>
                  <a:srgbClr val="022D58"/>
                </a:solidFill>
                <a:latin typeface="Abril Fatface"/>
                <a:ea typeface="Abril Fatface"/>
                <a:cs typeface="Abril Fatface"/>
                <a:sym typeface="Abril Fatface"/>
              </a:rPr>
              <a:t>Potwierdzenie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815442" y="6147959"/>
            <a:ext cx="5040006" cy="188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45"/>
              </a:lnSpc>
            </a:pPr>
            <a:r>
              <a:rPr lang="en-US" sz="1818" spc="181">
                <a:solidFill>
                  <a:srgbClr val="022D58"/>
                </a:solidFill>
                <a:latin typeface="Roboto"/>
                <a:ea typeface="Roboto"/>
                <a:cs typeface="Roboto"/>
                <a:sym typeface="Roboto"/>
              </a:rPr>
              <a:t>POTWIERDZENIE ODBIORU GENEROWANE W FORMACIE PDF. DOKUMENT POTWIERDZAJĄCY SKUTECZNE DORĘCZENIE PRZESYŁKI DO ADRESATA W SYSTEMIE E-DORĘCZEŃ.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711</Words>
  <Application>Microsoft Office PowerPoint</Application>
  <PresentationFormat>Niestandardowy</PresentationFormat>
  <Paragraphs>116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2" baseType="lpstr">
      <vt:lpstr>Poppins Bold</vt:lpstr>
      <vt:lpstr>Arial</vt:lpstr>
      <vt:lpstr>Roboto Italics</vt:lpstr>
      <vt:lpstr>Abril Fatface</vt:lpstr>
      <vt:lpstr>Calibri</vt:lpstr>
      <vt:lpstr>Roboto</vt:lpstr>
      <vt:lpstr>DM Sans</vt:lpstr>
      <vt:lpstr>Roboto Bold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Obsługa aplikacji Kancelaria w EZD</dc:title>
  <dc:creator>Paula Majcherczyk</dc:creator>
  <cp:lastModifiedBy>Paula Majcherczyk</cp:lastModifiedBy>
  <cp:revision>11</cp:revision>
  <dcterms:created xsi:type="dcterms:W3CDTF">2006-08-16T00:00:00Z</dcterms:created>
  <dcterms:modified xsi:type="dcterms:W3CDTF">2026-07-22T08:53:40Z</dcterms:modified>
  <dc:identifier>DAHOOnZFuJo</dc:identifier>
</cp:coreProperties>
</file>