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Proxima Nova" panose="020B0604020202020204" charset="0"/>
      <p:regular r:id="rId8"/>
    </p:embeddedFont>
    <p:embeddedFont>
      <p:font typeface="Proxima Nova Bold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811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915458" y="2672745"/>
            <a:ext cx="8457083" cy="4729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212"/>
              </a:lnSpc>
            </a:pPr>
            <a:r>
              <a:rPr lang="en-US" sz="6212" b="1">
                <a:solidFill>
                  <a:srgbClr val="004AAD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KWALIFIKOWANY PODPIS ELEKTRONICZNY W UNIWERSYTECIE JANA KOCHANOWSKIEGO W KIELCACH</a:t>
            </a:r>
          </a:p>
        </p:txBody>
      </p:sp>
      <p:sp>
        <p:nvSpPr>
          <p:cNvPr id="3" name="Freeform 3"/>
          <p:cNvSpPr/>
          <p:nvPr/>
        </p:nvSpPr>
        <p:spPr>
          <a:xfrm>
            <a:off x="-2450595" y="8100474"/>
            <a:ext cx="8922274" cy="6456482"/>
          </a:xfrm>
          <a:custGeom>
            <a:avLst/>
            <a:gdLst/>
            <a:ahLst/>
            <a:cxnLst/>
            <a:rect l="l" t="t" r="r" b="b"/>
            <a:pathLst>
              <a:path w="8922274" h="6456482">
                <a:moveTo>
                  <a:pt x="0" y="0"/>
                </a:moveTo>
                <a:lnTo>
                  <a:pt x="8922274" y="0"/>
                </a:lnTo>
                <a:lnTo>
                  <a:pt x="8922274" y="6456482"/>
                </a:lnTo>
                <a:lnTo>
                  <a:pt x="0" y="64564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028700" y="1028700"/>
            <a:ext cx="666780" cy="690638"/>
          </a:xfrm>
          <a:custGeom>
            <a:avLst/>
            <a:gdLst/>
            <a:ahLst/>
            <a:cxnLst/>
            <a:rect l="l" t="t" r="r" b="b"/>
            <a:pathLst>
              <a:path w="666780" h="690638">
                <a:moveTo>
                  <a:pt x="0" y="0"/>
                </a:moveTo>
                <a:lnTo>
                  <a:pt x="666780" y="0"/>
                </a:lnTo>
                <a:lnTo>
                  <a:pt x="666780" y="690638"/>
                </a:lnTo>
                <a:lnTo>
                  <a:pt x="0" y="6906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AutoShape 5"/>
          <p:cNvSpPr/>
          <p:nvPr/>
        </p:nvSpPr>
        <p:spPr>
          <a:xfrm>
            <a:off x="4279328" y="9050332"/>
            <a:ext cx="10637014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15140590" y="-3147410"/>
            <a:ext cx="6294819" cy="6294819"/>
          </a:xfrm>
          <a:custGeom>
            <a:avLst/>
            <a:gdLst/>
            <a:ahLst/>
            <a:cxnLst/>
            <a:rect l="l" t="t" r="r" b="b"/>
            <a:pathLst>
              <a:path w="6294819" h="6294819">
                <a:moveTo>
                  <a:pt x="0" y="0"/>
                </a:moveTo>
                <a:lnTo>
                  <a:pt x="6294820" y="0"/>
                </a:lnTo>
                <a:lnTo>
                  <a:pt x="6294820" y="6294820"/>
                </a:lnTo>
                <a:lnTo>
                  <a:pt x="0" y="62948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4915458" y="7630937"/>
            <a:ext cx="8457083" cy="569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78"/>
              </a:lnSpc>
            </a:pPr>
            <a:r>
              <a:rPr lang="en-US" sz="2071">
                <a:solidFill>
                  <a:srgbClr val="0B1320"/>
                </a:solidFill>
                <a:latin typeface="Proxima Nova"/>
                <a:ea typeface="Proxima Nova"/>
                <a:cs typeface="Proxima Nova"/>
                <a:sym typeface="Proxima Nova"/>
              </a:rPr>
              <a:t>Zasady stosowania, procedury wydawania i odnawiania certyfikatu zgodnie z Zarządzeniem nr 36/2026 Rektora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10542" y="1096861"/>
            <a:ext cx="2484104" cy="631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90"/>
              </a:lnSpc>
            </a:pPr>
            <a:r>
              <a:rPr lang="en-US" sz="1742" b="1">
                <a:solidFill>
                  <a:srgbClr val="0B132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Uniwersytet Jana Kochanowskiego w Kielcach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817800" y="1129792"/>
            <a:ext cx="2392954" cy="411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648"/>
              </a:lnSpc>
            </a:pPr>
            <a:r>
              <a:rPr lang="en-US" sz="1699" b="1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Zarządzenie nr 36/2026 Rektora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727656" y="3184525"/>
            <a:ext cx="5579372" cy="0"/>
          </a:xfrm>
          <a:prstGeom prst="line">
            <a:avLst/>
          </a:prstGeom>
          <a:ln w="19050" cap="flat">
            <a:solidFill>
              <a:srgbClr val="000000">
                <a:alpha val="6000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10727656" y="5143500"/>
            <a:ext cx="5579372" cy="0"/>
          </a:xfrm>
          <a:prstGeom prst="line">
            <a:avLst/>
          </a:prstGeom>
          <a:ln w="19050" cap="flat">
            <a:solidFill>
              <a:srgbClr val="000000">
                <a:alpha val="6000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4" name="AutoShape 4"/>
          <p:cNvSpPr/>
          <p:nvPr/>
        </p:nvSpPr>
        <p:spPr>
          <a:xfrm>
            <a:off x="10727656" y="7109619"/>
            <a:ext cx="5579372" cy="0"/>
          </a:xfrm>
          <a:prstGeom prst="line">
            <a:avLst/>
          </a:prstGeom>
          <a:ln w="19050" cap="flat">
            <a:solidFill>
              <a:srgbClr val="000000">
                <a:alpha val="6000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5" name="Group 5"/>
          <p:cNvGrpSpPr/>
          <p:nvPr/>
        </p:nvGrpSpPr>
        <p:grpSpPr>
          <a:xfrm>
            <a:off x="9268568" y="1733349"/>
            <a:ext cx="758389" cy="681003"/>
            <a:chOff x="0" y="0"/>
            <a:chExt cx="622300" cy="558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22300" cy="558800"/>
            </a:xfrm>
            <a:custGeom>
              <a:avLst/>
              <a:gdLst/>
              <a:ahLst/>
              <a:cxnLst/>
              <a:rect l="l" t="t" r="r" b="b"/>
              <a:pathLst>
                <a:path w="622300" h="558800">
                  <a:moveTo>
                    <a:pt x="622300" y="139700"/>
                  </a:moveTo>
                  <a:cubicBezTo>
                    <a:pt x="622300" y="62495"/>
                    <a:pt x="559707" y="0"/>
                    <a:pt x="482742" y="0"/>
                  </a:cubicBezTo>
                  <a:lnTo>
                    <a:pt x="0" y="0"/>
                  </a:lnTo>
                  <a:lnTo>
                    <a:pt x="0" y="279400"/>
                  </a:lnTo>
                  <a:lnTo>
                    <a:pt x="139558" y="279400"/>
                  </a:lnTo>
                  <a:cubicBezTo>
                    <a:pt x="62431" y="279400"/>
                    <a:pt x="0" y="342057"/>
                    <a:pt x="0" y="419100"/>
                  </a:cubicBezTo>
                  <a:cubicBezTo>
                    <a:pt x="0" y="496305"/>
                    <a:pt x="62593" y="558800"/>
                    <a:pt x="139558" y="558800"/>
                  </a:cubicBezTo>
                  <a:lnTo>
                    <a:pt x="622137" y="558800"/>
                  </a:lnTo>
                  <a:lnTo>
                    <a:pt x="622137" y="279400"/>
                  </a:lnTo>
                  <a:lnTo>
                    <a:pt x="482580" y="279400"/>
                  </a:lnTo>
                  <a:cubicBezTo>
                    <a:pt x="559707" y="279400"/>
                    <a:pt x="622300" y="216743"/>
                    <a:pt x="622300" y="13970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39700" y="-38100"/>
              <a:ext cx="342900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68568" y="7625914"/>
            <a:ext cx="758389" cy="727435"/>
            <a:chOff x="0" y="0"/>
            <a:chExt cx="622300" cy="5969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22300" cy="596900"/>
            </a:xfrm>
            <a:custGeom>
              <a:avLst/>
              <a:gdLst/>
              <a:ahLst/>
              <a:cxnLst/>
              <a:rect l="l" t="t" r="r" b="b"/>
              <a:pathLst>
                <a:path w="622300" h="596900">
                  <a:moveTo>
                    <a:pt x="295910" y="297180"/>
                  </a:moveTo>
                  <a:lnTo>
                    <a:pt x="295910" y="596900"/>
                  </a:lnTo>
                  <a:cubicBezTo>
                    <a:pt x="129540" y="590550"/>
                    <a:pt x="0" y="459740"/>
                    <a:pt x="0" y="297180"/>
                  </a:cubicBezTo>
                  <a:cubicBezTo>
                    <a:pt x="0" y="135890"/>
                    <a:pt x="129540" y="3810"/>
                    <a:pt x="295910" y="0"/>
                  </a:cubicBezTo>
                  <a:lnTo>
                    <a:pt x="295910" y="299720"/>
                  </a:lnTo>
                  <a:close/>
                  <a:moveTo>
                    <a:pt x="295910" y="287020"/>
                  </a:moveTo>
                  <a:lnTo>
                    <a:pt x="295910" y="289560"/>
                  </a:lnTo>
                  <a:cubicBezTo>
                    <a:pt x="295910" y="210820"/>
                    <a:pt x="328930" y="138430"/>
                    <a:pt x="365760" y="86360"/>
                  </a:cubicBezTo>
                  <a:cubicBezTo>
                    <a:pt x="402590" y="35560"/>
                    <a:pt x="452120" y="2540"/>
                    <a:pt x="511810" y="0"/>
                  </a:cubicBezTo>
                  <a:lnTo>
                    <a:pt x="511810" y="297180"/>
                  </a:lnTo>
                  <a:lnTo>
                    <a:pt x="511810" y="596900"/>
                  </a:lnTo>
                  <a:cubicBezTo>
                    <a:pt x="452120" y="591820"/>
                    <a:pt x="402590" y="560070"/>
                    <a:pt x="365760" y="509270"/>
                  </a:cubicBezTo>
                  <a:cubicBezTo>
                    <a:pt x="328930" y="457200"/>
                    <a:pt x="295910" y="384810"/>
                    <a:pt x="295910" y="304800"/>
                  </a:cubicBezTo>
                  <a:lnTo>
                    <a:pt x="295910" y="287020"/>
                  </a:lnTo>
                  <a:close/>
                  <a:moveTo>
                    <a:pt x="511810" y="297180"/>
                  </a:moveTo>
                  <a:cubicBezTo>
                    <a:pt x="511810" y="214630"/>
                    <a:pt x="533400" y="138430"/>
                    <a:pt x="554990" y="85090"/>
                  </a:cubicBezTo>
                  <a:cubicBezTo>
                    <a:pt x="566420" y="58420"/>
                    <a:pt x="579120" y="36830"/>
                    <a:pt x="593090" y="21590"/>
                  </a:cubicBezTo>
                  <a:cubicBezTo>
                    <a:pt x="604520" y="10160"/>
                    <a:pt x="615950" y="2540"/>
                    <a:pt x="622300" y="1270"/>
                  </a:cubicBezTo>
                  <a:lnTo>
                    <a:pt x="622300" y="596900"/>
                  </a:lnTo>
                  <a:cubicBezTo>
                    <a:pt x="615950" y="591820"/>
                    <a:pt x="600710" y="585470"/>
                    <a:pt x="593090" y="572770"/>
                  </a:cubicBezTo>
                  <a:cubicBezTo>
                    <a:pt x="579120" y="558800"/>
                    <a:pt x="566420" y="537210"/>
                    <a:pt x="554990" y="510540"/>
                  </a:cubicBezTo>
                  <a:cubicBezTo>
                    <a:pt x="534670" y="459740"/>
                    <a:pt x="511810" y="389890"/>
                    <a:pt x="511810" y="313690"/>
                  </a:cubicBezTo>
                  <a:lnTo>
                    <a:pt x="511810" y="2971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88900"/>
              <a:ext cx="6223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68568" y="5619750"/>
            <a:ext cx="758389" cy="758389"/>
            <a:chOff x="0" y="0"/>
            <a:chExt cx="673100" cy="6731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73100" cy="673100"/>
            </a:xfrm>
            <a:custGeom>
              <a:avLst/>
              <a:gdLst/>
              <a:ahLst/>
              <a:cxnLst/>
              <a:rect l="l" t="t" r="r" b="b"/>
              <a:pathLst>
                <a:path w="673100" h="673100">
                  <a:moveTo>
                    <a:pt x="530860" y="55880"/>
                  </a:moveTo>
                  <a:lnTo>
                    <a:pt x="471170" y="201930"/>
                  </a:lnTo>
                  <a:lnTo>
                    <a:pt x="617220" y="140970"/>
                  </a:lnTo>
                  <a:lnTo>
                    <a:pt x="673100" y="275590"/>
                  </a:lnTo>
                  <a:lnTo>
                    <a:pt x="527050" y="336550"/>
                  </a:lnTo>
                  <a:lnTo>
                    <a:pt x="673100" y="397510"/>
                  </a:lnTo>
                  <a:lnTo>
                    <a:pt x="617220" y="532130"/>
                  </a:lnTo>
                  <a:lnTo>
                    <a:pt x="471170" y="471170"/>
                  </a:lnTo>
                  <a:lnTo>
                    <a:pt x="530860" y="617220"/>
                  </a:lnTo>
                  <a:lnTo>
                    <a:pt x="396240" y="673100"/>
                  </a:lnTo>
                  <a:lnTo>
                    <a:pt x="336550" y="527050"/>
                  </a:lnTo>
                  <a:lnTo>
                    <a:pt x="275590" y="673100"/>
                  </a:lnTo>
                  <a:lnTo>
                    <a:pt x="140970" y="617220"/>
                  </a:lnTo>
                  <a:lnTo>
                    <a:pt x="201930" y="471170"/>
                  </a:lnTo>
                  <a:lnTo>
                    <a:pt x="55880" y="532130"/>
                  </a:lnTo>
                  <a:lnTo>
                    <a:pt x="0" y="397510"/>
                  </a:lnTo>
                  <a:lnTo>
                    <a:pt x="146050" y="336550"/>
                  </a:lnTo>
                  <a:lnTo>
                    <a:pt x="0" y="275590"/>
                  </a:lnTo>
                  <a:lnTo>
                    <a:pt x="55880" y="140970"/>
                  </a:lnTo>
                  <a:lnTo>
                    <a:pt x="201930" y="201930"/>
                  </a:lnTo>
                  <a:lnTo>
                    <a:pt x="140970" y="55880"/>
                  </a:lnTo>
                  <a:lnTo>
                    <a:pt x="275590" y="0"/>
                  </a:lnTo>
                  <a:lnTo>
                    <a:pt x="336550" y="146050"/>
                  </a:lnTo>
                  <a:lnTo>
                    <a:pt x="396240" y="0"/>
                  </a:lnTo>
                  <a:lnTo>
                    <a:pt x="530860" y="558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5100" y="127000"/>
              <a:ext cx="3429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68568" y="3660775"/>
            <a:ext cx="758389" cy="758389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58800" y="0"/>
                  </a:moveTo>
                  <a:lnTo>
                    <a:pt x="254000" y="0"/>
                  </a:lnTo>
                  <a:lnTo>
                    <a:pt x="254000" y="254000"/>
                  </a:lnTo>
                  <a:lnTo>
                    <a:pt x="0" y="254000"/>
                  </a:lnTo>
                  <a:lnTo>
                    <a:pt x="0" y="558800"/>
                  </a:lnTo>
                  <a:lnTo>
                    <a:pt x="254000" y="558800"/>
                  </a:lnTo>
                  <a:lnTo>
                    <a:pt x="254000" y="812800"/>
                  </a:lnTo>
                  <a:lnTo>
                    <a:pt x="558800" y="812800"/>
                  </a:lnTo>
                  <a:lnTo>
                    <a:pt x="558800" y="558800"/>
                  </a:lnTo>
                  <a:lnTo>
                    <a:pt x="812800" y="558800"/>
                  </a:lnTo>
                  <a:lnTo>
                    <a:pt x="812800" y="254000"/>
                  </a:lnTo>
                  <a:lnTo>
                    <a:pt x="558800" y="254000"/>
                  </a:lnTo>
                  <a:lnTo>
                    <a:pt x="5588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90500" y="152400"/>
              <a:ext cx="431800" cy="469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980972" y="1332706"/>
            <a:ext cx="6062578" cy="3089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00"/>
              </a:lnSpc>
              <a:spcBef>
                <a:spcPct val="0"/>
              </a:spcBef>
            </a:pPr>
            <a:r>
              <a:rPr lang="en-US" sz="8000" b="1">
                <a:solidFill>
                  <a:srgbClr val="004AAD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Definicja i podstawa prawna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727656" y="1656556"/>
            <a:ext cx="5579372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99"/>
              </a:lnSpc>
              <a:spcBef>
                <a:spcPct val="0"/>
              </a:spcBef>
            </a:pPr>
            <a:r>
              <a:rPr lang="en-US" sz="1999" u="none" strike="noStrike" spc="-39">
                <a:solidFill>
                  <a:srgbClr val="2A2E30"/>
                </a:solidFill>
                <a:latin typeface="Proxima Nova"/>
                <a:ea typeface="Proxima Nova"/>
                <a:cs typeface="Proxima Nova"/>
                <a:sym typeface="Proxima Nova"/>
              </a:rPr>
              <a:t>Najbezpieczniejsza forma podpisu cyfrowego, prawnie równoważna podpisowi własnoręcznemu.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727656" y="5581650"/>
            <a:ext cx="5579372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99"/>
              </a:lnSpc>
              <a:spcBef>
                <a:spcPct val="0"/>
              </a:spcBef>
            </a:pPr>
            <a:r>
              <a:rPr lang="en-US" sz="1999" u="none" strike="noStrike" spc="-39">
                <a:solidFill>
                  <a:srgbClr val="2A2E30"/>
                </a:solidFill>
                <a:latin typeface="Proxima Nova"/>
                <a:ea typeface="Proxima Nova"/>
                <a:cs typeface="Proxima Nova"/>
                <a:sym typeface="Proxima Nova"/>
              </a:rPr>
              <a:t>Podstawa prawna: Zarządzenie nr 36/2026 Rektora UJK z dnia 25 lutego 2026 r.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727656" y="3622675"/>
            <a:ext cx="5579372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99"/>
              </a:lnSpc>
              <a:spcBef>
                <a:spcPct val="0"/>
              </a:spcBef>
            </a:pPr>
            <a:r>
              <a:rPr lang="en-US" sz="1999" spc="-39">
                <a:solidFill>
                  <a:srgbClr val="2A2E30"/>
                </a:solidFill>
                <a:latin typeface="Proxima Nova"/>
                <a:ea typeface="Proxima Nova"/>
                <a:cs typeface="Proxima Nova"/>
                <a:sym typeface="Proxima Nova"/>
              </a:rPr>
              <a:t>Gwarantuje integralność dokumentu oraz autentyczność tożsamości osoby podpisującej.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727656" y="7547769"/>
            <a:ext cx="5579372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99"/>
              </a:lnSpc>
              <a:spcBef>
                <a:spcPct val="0"/>
              </a:spcBef>
            </a:pPr>
            <a:r>
              <a:rPr lang="en-US" sz="1999" spc="-39">
                <a:solidFill>
                  <a:srgbClr val="2A2E30"/>
                </a:solidFill>
                <a:latin typeface="Proxima Nova"/>
                <a:ea typeface="Proxima Nova"/>
                <a:cs typeface="Proxima Nova"/>
                <a:sym typeface="Proxima Nova"/>
              </a:rPr>
              <a:t>Ustawa z dnia 5 września 2016 r. o usługach zaufania i identyfikacji elektronicznej.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727656" y="3184525"/>
            <a:ext cx="5579372" cy="0"/>
          </a:xfrm>
          <a:prstGeom prst="line">
            <a:avLst/>
          </a:prstGeom>
          <a:ln w="19050" cap="flat">
            <a:solidFill>
              <a:srgbClr val="000000">
                <a:alpha val="6000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10727656" y="5143500"/>
            <a:ext cx="5579372" cy="0"/>
          </a:xfrm>
          <a:prstGeom prst="line">
            <a:avLst/>
          </a:prstGeom>
          <a:ln w="19050" cap="flat">
            <a:solidFill>
              <a:srgbClr val="000000">
                <a:alpha val="6000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4" name="AutoShape 4"/>
          <p:cNvSpPr/>
          <p:nvPr/>
        </p:nvSpPr>
        <p:spPr>
          <a:xfrm>
            <a:off x="10727656" y="7109619"/>
            <a:ext cx="5579372" cy="0"/>
          </a:xfrm>
          <a:prstGeom prst="line">
            <a:avLst/>
          </a:prstGeom>
          <a:ln w="19050" cap="flat">
            <a:solidFill>
              <a:srgbClr val="000000">
                <a:alpha val="6000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grpSp>
        <p:nvGrpSpPr>
          <p:cNvPr id="5" name="Group 5"/>
          <p:cNvGrpSpPr/>
          <p:nvPr/>
        </p:nvGrpSpPr>
        <p:grpSpPr>
          <a:xfrm>
            <a:off x="9268568" y="1733349"/>
            <a:ext cx="758389" cy="681003"/>
            <a:chOff x="0" y="0"/>
            <a:chExt cx="622300" cy="558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22300" cy="558800"/>
            </a:xfrm>
            <a:custGeom>
              <a:avLst/>
              <a:gdLst/>
              <a:ahLst/>
              <a:cxnLst/>
              <a:rect l="l" t="t" r="r" b="b"/>
              <a:pathLst>
                <a:path w="622300" h="558800">
                  <a:moveTo>
                    <a:pt x="622300" y="139700"/>
                  </a:moveTo>
                  <a:cubicBezTo>
                    <a:pt x="622300" y="62495"/>
                    <a:pt x="559707" y="0"/>
                    <a:pt x="482742" y="0"/>
                  </a:cubicBezTo>
                  <a:lnTo>
                    <a:pt x="0" y="0"/>
                  </a:lnTo>
                  <a:lnTo>
                    <a:pt x="0" y="279400"/>
                  </a:lnTo>
                  <a:lnTo>
                    <a:pt x="139558" y="279400"/>
                  </a:lnTo>
                  <a:cubicBezTo>
                    <a:pt x="62431" y="279400"/>
                    <a:pt x="0" y="342057"/>
                    <a:pt x="0" y="419100"/>
                  </a:cubicBezTo>
                  <a:cubicBezTo>
                    <a:pt x="0" y="496305"/>
                    <a:pt x="62593" y="558800"/>
                    <a:pt x="139558" y="558800"/>
                  </a:cubicBezTo>
                  <a:lnTo>
                    <a:pt x="622137" y="558800"/>
                  </a:lnTo>
                  <a:lnTo>
                    <a:pt x="622137" y="279400"/>
                  </a:lnTo>
                  <a:lnTo>
                    <a:pt x="482580" y="279400"/>
                  </a:lnTo>
                  <a:cubicBezTo>
                    <a:pt x="559707" y="279400"/>
                    <a:pt x="622300" y="216743"/>
                    <a:pt x="622300" y="13970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39700" y="-38100"/>
              <a:ext cx="342900" cy="596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68568" y="7625914"/>
            <a:ext cx="758389" cy="727435"/>
            <a:chOff x="0" y="0"/>
            <a:chExt cx="622300" cy="5969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22300" cy="596900"/>
            </a:xfrm>
            <a:custGeom>
              <a:avLst/>
              <a:gdLst/>
              <a:ahLst/>
              <a:cxnLst/>
              <a:rect l="l" t="t" r="r" b="b"/>
              <a:pathLst>
                <a:path w="622300" h="596900">
                  <a:moveTo>
                    <a:pt x="295910" y="297180"/>
                  </a:moveTo>
                  <a:lnTo>
                    <a:pt x="295910" y="596900"/>
                  </a:lnTo>
                  <a:cubicBezTo>
                    <a:pt x="129540" y="590550"/>
                    <a:pt x="0" y="459740"/>
                    <a:pt x="0" y="297180"/>
                  </a:cubicBezTo>
                  <a:cubicBezTo>
                    <a:pt x="0" y="135890"/>
                    <a:pt x="129540" y="3810"/>
                    <a:pt x="295910" y="0"/>
                  </a:cubicBezTo>
                  <a:lnTo>
                    <a:pt x="295910" y="299720"/>
                  </a:lnTo>
                  <a:close/>
                  <a:moveTo>
                    <a:pt x="295910" y="287020"/>
                  </a:moveTo>
                  <a:lnTo>
                    <a:pt x="295910" y="289560"/>
                  </a:lnTo>
                  <a:cubicBezTo>
                    <a:pt x="295910" y="210820"/>
                    <a:pt x="328930" y="138430"/>
                    <a:pt x="365760" y="86360"/>
                  </a:cubicBezTo>
                  <a:cubicBezTo>
                    <a:pt x="402590" y="35560"/>
                    <a:pt x="452120" y="2540"/>
                    <a:pt x="511810" y="0"/>
                  </a:cubicBezTo>
                  <a:lnTo>
                    <a:pt x="511810" y="297180"/>
                  </a:lnTo>
                  <a:lnTo>
                    <a:pt x="511810" y="596900"/>
                  </a:lnTo>
                  <a:cubicBezTo>
                    <a:pt x="452120" y="591820"/>
                    <a:pt x="402590" y="560070"/>
                    <a:pt x="365760" y="509270"/>
                  </a:cubicBezTo>
                  <a:cubicBezTo>
                    <a:pt x="328930" y="457200"/>
                    <a:pt x="295910" y="384810"/>
                    <a:pt x="295910" y="304800"/>
                  </a:cubicBezTo>
                  <a:lnTo>
                    <a:pt x="295910" y="287020"/>
                  </a:lnTo>
                  <a:close/>
                  <a:moveTo>
                    <a:pt x="511810" y="297180"/>
                  </a:moveTo>
                  <a:cubicBezTo>
                    <a:pt x="511810" y="214630"/>
                    <a:pt x="533400" y="138430"/>
                    <a:pt x="554990" y="85090"/>
                  </a:cubicBezTo>
                  <a:cubicBezTo>
                    <a:pt x="566420" y="58420"/>
                    <a:pt x="579120" y="36830"/>
                    <a:pt x="593090" y="21590"/>
                  </a:cubicBezTo>
                  <a:cubicBezTo>
                    <a:pt x="604520" y="10160"/>
                    <a:pt x="615950" y="2540"/>
                    <a:pt x="622300" y="1270"/>
                  </a:cubicBezTo>
                  <a:lnTo>
                    <a:pt x="622300" y="596900"/>
                  </a:lnTo>
                  <a:cubicBezTo>
                    <a:pt x="615950" y="591820"/>
                    <a:pt x="600710" y="585470"/>
                    <a:pt x="593090" y="572770"/>
                  </a:cubicBezTo>
                  <a:cubicBezTo>
                    <a:pt x="579120" y="558800"/>
                    <a:pt x="566420" y="537210"/>
                    <a:pt x="554990" y="510540"/>
                  </a:cubicBezTo>
                  <a:cubicBezTo>
                    <a:pt x="534670" y="459740"/>
                    <a:pt x="511810" y="389890"/>
                    <a:pt x="511810" y="313690"/>
                  </a:cubicBezTo>
                  <a:lnTo>
                    <a:pt x="511810" y="2971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88900"/>
              <a:ext cx="6223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68568" y="5619750"/>
            <a:ext cx="758389" cy="758389"/>
            <a:chOff x="0" y="0"/>
            <a:chExt cx="673100" cy="6731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73100" cy="673100"/>
            </a:xfrm>
            <a:custGeom>
              <a:avLst/>
              <a:gdLst/>
              <a:ahLst/>
              <a:cxnLst/>
              <a:rect l="l" t="t" r="r" b="b"/>
              <a:pathLst>
                <a:path w="673100" h="673100">
                  <a:moveTo>
                    <a:pt x="530860" y="55880"/>
                  </a:moveTo>
                  <a:lnTo>
                    <a:pt x="471170" y="201930"/>
                  </a:lnTo>
                  <a:lnTo>
                    <a:pt x="617220" y="140970"/>
                  </a:lnTo>
                  <a:lnTo>
                    <a:pt x="673100" y="275590"/>
                  </a:lnTo>
                  <a:lnTo>
                    <a:pt x="527050" y="336550"/>
                  </a:lnTo>
                  <a:lnTo>
                    <a:pt x="673100" y="397510"/>
                  </a:lnTo>
                  <a:lnTo>
                    <a:pt x="617220" y="532130"/>
                  </a:lnTo>
                  <a:lnTo>
                    <a:pt x="471170" y="471170"/>
                  </a:lnTo>
                  <a:lnTo>
                    <a:pt x="530860" y="617220"/>
                  </a:lnTo>
                  <a:lnTo>
                    <a:pt x="396240" y="673100"/>
                  </a:lnTo>
                  <a:lnTo>
                    <a:pt x="336550" y="527050"/>
                  </a:lnTo>
                  <a:lnTo>
                    <a:pt x="275590" y="673100"/>
                  </a:lnTo>
                  <a:lnTo>
                    <a:pt x="140970" y="617220"/>
                  </a:lnTo>
                  <a:lnTo>
                    <a:pt x="201930" y="471170"/>
                  </a:lnTo>
                  <a:lnTo>
                    <a:pt x="55880" y="532130"/>
                  </a:lnTo>
                  <a:lnTo>
                    <a:pt x="0" y="397510"/>
                  </a:lnTo>
                  <a:lnTo>
                    <a:pt x="146050" y="336550"/>
                  </a:lnTo>
                  <a:lnTo>
                    <a:pt x="0" y="275590"/>
                  </a:lnTo>
                  <a:lnTo>
                    <a:pt x="55880" y="140970"/>
                  </a:lnTo>
                  <a:lnTo>
                    <a:pt x="201930" y="201930"/>
                  </a:lnTo>
                  <a:lnTo>
                    <a:pt x="140970" y="55880"/>
                  </a:lnTo>
                  <a:lnTo>
                    <a:pt x="275590" y="0"/>
                  </a:lnTo>
                  <a:lnTo>
                    <a:pt x="336550" y="146050"/>
                  </a:lnTo>
                  <a:lnTo>
                    <a:pt x="396240" y="0"/>
                  </a:lnTo>
                  <a:lnTo>
                    <a:pt x="530860" y="558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5100" y="127000"/>
              <a:ext cx="342900" cy="381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68568" y="3660775"/>
            <a:ext cx="758389" cy="758389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58800" y="0"/>
                  </a:moveTo>
                  <a:lnTo>
                    <a:pt x="254000" y="0"/>
                  </a:lnTo>
                  <a:lnTo>
                    <a:pt x="254000" y="254000"/>
                  </a:lnTo>
                  <a:lnTo>
                    <a:pt x="0" y="254000"/>
                  </a:lnTo>
                  <a:lnTo>
                    <a:pt x="0" y="558800"/>
                  </a:lnTo>
                  <a:lnTo>
                    <a:pt x="254000" y="558800"/>
                  </a:lnTo>
                  <a:lnTo>
                    <a:pt x="254000" y="812800"/>
                  </a:lnTo>
                  <a:lnTo>
                    <a:pt x="558800" y="812800"/>
                  </a:lnTo>
                  <a:lnTo>
                    <a:pt x="558800" y="558800"/>
                  </a:lnTo>
                  <a:lnTo>
                    <a:pt x="812800" y="558800"/>
                  </a:lnTo>
                  <a:lnTo>
                    <a:pt x="812800" y="254000"/>
                  </a:lnTo>
                  <a:lnTo>
                    <a:pt x="558800" y="254000"/>
                  </a:lnTo>
                  <a:lnTo>
                    <a:pt x="5588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90500" y="152400"/>
              <a:ext cx="431800" cy="469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980972" y="1149239"/>
            <a:ext cx="6062578" cy="3437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696"/>
              </a:lnSpc>
              <a:spcBef>
                <a:spcPct val="0"/>
              </a:spcBef>
            </a:pPr>
            <a:r>
              <a:rPr lang="en-US" sz="6696" b="1">
                <a:solidFill>
                  <a:srgbClr val="004AAD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Uprawnienia i zakres stosowania podpisu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727656" y="1656556"/>
            <a:ext cx="5579372" cy="1044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98"/>
              </a:lnSpc>
              <a:spcBef>
                <a:spcPct val="0"/>
              </a:spcBef>
            </a:pPr>
            <a:r>
              <a:rPr lang="en-US" sz="1998" u="none" strike="noStrike" spc="-39">
                <a:solidFill>
                  <a:srgbClr val="2A2E30"/>
                </a:solidFill>
                <a:latin typeface="Proxima Nova"/>
                <a:ea typeface="Proxima Nova"/>
                <a:cs typeface="Proxima Nova"/>
                <a:sym typeface="Proxima Nova"/>
              </a:rPr>
              <a:t>Uprawnieni wyłącznie subskrybenci po złożeniu wniosku (Załącznik nr 1 do Zarządzenia nr 36/2026 Rektora UJK).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727656" y="5581650"/>
            <a:ext cx="5579372" cy="1044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98"/>
              </a:lnSpc>
              <a:spcBef>
                <a:spcPct val="0"/>
              </a:spcBef>
            </a:pPr>
            <a:r>
              <a:rPr lang="en-US" sz="1998" u="none" strike="noStrike" spc="-39">
                <a:solidFill>
                  <a:srgbClr val="2A2E30"/>
                </a:solidFill>
                <a:latin typeface="Proxima Nova"/>
                <a:ea typeface="Proxima Nova"/>
                <a:cs typeface="Proxima Nova"/>
                <a:sym typeface="Proxima Nova"/>
              </a:rPr>
              <a:t>Podpis jest ściśle przypisany i unikalny dla osoby podpisującej – nie może być przekazywany ani udostępniany innym osobom.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727656" y="3622675"/>
            <a:ext cx="5579372" cy="1044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98"/>
              </a:lnSpc>
              <a:spcBef>
                <a:spcPct val="0"/>
              </a:spcBef>
            </a:pPr>
            <a:r>
              <a:rPr lang="en-US" sz="1998" spc="-39">
                <a:solidFill>
                  <a:srgbClr val="2A2E30"/>
                </a:solidFill>
                <a:latin typeface="Proxima Nova"/>
                <a:ea typeface="Proxima Nova"/>
                <a:cs typeface="Proxima Nova"/>
                <a:sym typeface="Proxima Nova"/>
              </a:rPr>
              <a:t>Podpis może być używany wyłącznie do celów służbowych, w ramach obowiązków i udzielonych pełnomocnictw.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727656" y="7547769"/>
            <a:ext cx="5579372" cy="1397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98"/>
              </a:lnSpc>
              <a:spcBef>
                <a:spcPct val="0"/>
              </a:spcBef>
            </a:pPr>
            <a:r>
              <a:rPr lang="en-US" sz="1998" spc="-39">
                <a:solidFill>
                  <a:srgbClr val="2A2E30"/>
                </a:solidFill>
                <a:latin typeface="Proxima Nova"/>
                <a:ea typeface="Proxima Nova"/>
                <a:cs typeface="Proxima Nova"/>
                <a:sym typeface="Proxima Nova"/>
              </a:rPr>
              <a:t>Zastosowanie podpisu musi być zgodne z obowiązującym prawem oraz wewnętrznymi regulacjami Uniwersytetu Jana Kochanowskiego w Kielcach.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23135" y="5408720"/>
            <a:ext cx="1207268" cy="1267956"/>
            <a:chOff x="0" y="0"/>
            <a:chExt cx="516163" cy="5421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163" cy="542110"/>
            </a:xfrm>
            <a:custGeom>
              <a:avLst/>
              <a:gdLst/>
              <a:ahLst/>
              <a:cxnLst/>
              <a:rect l="l" t="t" r="r" b="b"/>
              <a:pathLst>
                <a:path w="516163" h="542110">
                  <a:moveTo>
                    <a:pt x="0" y="0"/>
                  </a:moveTo>
                  <a:lnTo>
                    <a:pt x="516163" y="0"/>
                  </a:lnTo>
                  <a:lnTo>
                    <a:pt x="516163" y="542110"/>
                  </a:lnTo>
                  <a:lnTo>
                    <a:pt x="0" y="5421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163" cy="580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738435" y="5408720"/>
            <a:ext cx="1207268" cy="1267956"/>
            <a:chOff x="0" y="0"/>
            <a:chExt cx="516163" cy="54211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16163" cy="542110"/>
            </a:xfrm>
            <a:custGeom>
              <a:avLst/>
              <a:gdLst/>
              <a:ahLst/>
              <a:cxnLst/>
              <a:rect l="l" t="t" r="r" b="b"/>
              <a:pathLst>
                <a:path w="516163" h="542110">
                  <a:moveTo>
                    <a:pt x="0" y="0"/>
                  </a:moveTo>
                  <a:lnTo>
                    <a:pt x="516163" y="0"/>
                  </a:lnTo>
                  <a:lnTo>
                    <a:pt x="516163" y="542110"/>
                  </a:lnTo>
                  <a:lnTo>
                    <a:pt x="0" y="5421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516163" cy="580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722169" y="5650144"/>
            <a:ext cx="1009199" cy="848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95"/>
              </a:lnSpc>
              <a:spcBef>
                <a:spcPct val="0"/>
              </a:spcBef>
            </a:pPr>
            <a:r>
              <a:rPr lang="en-US" sz="6395">
                <a:solidFill>
                  <a:srgbClr val="FAFAFA"/>
                </a:solidFill>
                <a:latin typeface="Proxima Nova"/>
                <a:ea typeface="Proxima Nova"/>
                <a:cs typeface="Proxima Nova"/>
                <a:sym typeface="Proxima Nova"/>
              </a:rPr>
              <a:t>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837469" y="5650144"/>
            <a:ext cx="1009199" cy="848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95"/>
              </a:lnSpc>
              <a:spcBef>
                <a:spcPct val="0"/>
              </a:spcBef>
            </a:pPr>
            <a:r>
              <a:rPr lang="en-US" sz="6395">
                <a:solidFill>
                  <a:srgbClr val="FAFAFA"/>
                </a:solidFill>
                <a:latin typeface="Proxima Nova"/>
                <a:ea typeface="Proxima Nova"/>
                <a:cs typeface="Proxima Nova"/>
                <a:sym typeface="Proxima Nova"/>
              </a:rPr>
              <a:t>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830402" y="6460289"/>
            <a:ext cx="5350808" cy="2454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98"/>
              </a:lnSpc>
              <a:spcBef>
                <a:spcPct val="0"/>
              </a:spcBef>
            </a:pPr>
            <a:r>
              <a:rPr lang="en-US" sz="1998" u="none" strike="noStrike" spc="-39">
                <a:solidFill>
                  <a:srgbClr val="1C191A"/>
                </a:solidFill>
                <a:latin typeface="Proxima Nova"/>
                <a:ea typeface="Proxima Nova"/>
                <a:cs typeface="Proxima Nova"/>
                <a:sym typeface="Proxima Nova"/>
              </a:rPr>
              <a:t>Administratorem jest Sekcja ds. Zarządzania Dokumentacją Elektroniczną. Do jej zadań należy zamawianie, wydawanie oraz odnawianie certyfikatów kwalifikowanego podpisu elektronicznego. Sekcja odpowiada za bezpieczeństwo i zgodność działań z obowiązującymi przepisami prawa.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314057" y="6460289"/>
            <a:ext cx="5350808" cy="2454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98"/>
              </a:lnSpc>
              <a:spcBef>
                <a:spcPct val="0"/>
              </a:spcBef>
            </a:pPr>
            <a:r>
              <a:rPr lang="en-US" sz="1998" u="none" strike="noStrike" spc="-39">
                <a:solidFill>
                  <a:srgbClr val="1C191A"/>
                </a:solidFill>
                <a:latin typeface="Proxima Nova"/>
                <a:ea typeface="Proxima Nova"/>
                <a:cs typeface="Proxima Nova"/>
                <a:sym typeface="Proxima Nova"/>
              </a:rPr>
              <a:t>Podpis elektroniczny jest ściśle przypisany do danych osobowych subskrybenta i może być używany wyłącznie przez tę osobę, zgodnie z ustawą z dnia 5 września 2016 r. o usługach zaufania i identyfikacji elektronicznej. Subskrybent ponosi pełną odpowiedzialność za jego właściwe użytkowanie.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23135" y="1370260"/>
            <a:ext cx="6062578" cy="258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696"/>
              </a:lnSpc>
              <a:spcBef>
                <a:spcPct val="0"/>
              </a:spcBef>
            </a:pPr>
            <a:r>
              <a:rPr lang="en-US" sz="6696" b="1" u="none" strike="noStrike">
                <a:solidFill>
                  <a:srgbClr val="004AAD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Administrator oraz unikalność podpisu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174085" y="5503741"/>
            <a:ext cx="5375480" cy="335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38"/>
              </a:lnSpc>
            </a:pPr>
            <a:r>
              <a:rPr lang="en-US" sz="2398" b="1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Administrator certyfikatów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289385" y="5503741"/>
            <a:ext cx="5375480" cy="335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38"/>
              </a:lnSpc>
            </a:pPr>
            <a:r>
              <a:rPr lang="en-US" sz="2398" b="1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Unikalność podpisu elektronicznego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85717" y="7232134"/>
            <a:ext cx="8922274" cy="6456482"/>
          </a:xfrm>
          <a:custGeom>
            <a:avLst/>
            <a:gdLst/>
            <a:ahLst/>
            <a:cxnLst/>
            <a:rect l="l" t="t" r="r" b="b"/>
            <a:pathLst>
              <a:path w="8922274" h="6456482">
                <a:moveTo>
                  <a:pt x="0" y="0"/>
                </a:moveTo>
                <a:lnTo>
                  <a:pt x="8922274" y="0"/>
                </a:lnTo>
                <a:lnTo>
                  <a:pt x="8922274" y="6456482"/>
                </a:lnTo>
                <a:lnTo>
                  <a:pt x="0" y="64564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-2960938" y="-3307600"/>
            <a:ext cx="6294819" cy="6294819"/>
          </a:xfrm>
          <a:custGeom>
            <a:avLst/>
            <a:gdLst/>
            <a:ahLst/>
            <a:cxnLst/>
            <a:rect l="l" t="t" r="r" b="b"/>
            <a:pathLst>
              <a:path w="6294819" h="6294819">
                <a:moveTo>
                  <a:pt x="0" y="0"/>
                </a:moveTo>
                <a:lnTo>
                  <a:pt x="6294819" y="0"/>
                </a:lnTo>
                <a:lnTo>
                  <a:pt x="6294819" y="6294819"/>
                </a:lnTo>
                <a:lnTo>
                  <a:pt x="0" y="62948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4" name="Group 4"/>
          <p:cNvGrpSpPr/>
          <p:nvPr/>
        </p:nvGrpSpPr>
        <p:grpSpPr>
          <a:xfrm>
            <a:off x="2465563" y="3586304"/>
            <a:ext cx="4944350" cy="5251451"/>
            <a:chOff x="0" y="0"/>
            <a:chExt cx="1302216" cy="13830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02216" cy="1383098"/>
            </a:xfrm>
            <a:custGeom>
              <a:avLst/>
              <a:gdLst/>
              <a:ahLst/>
              <a:cxnLst/>
              <a:rect l="l" t="t" r="r" b="b"/>
              <a:pathLst>
                <a:path w="1302216" h="1383098">
                  <a:moveTo>
                    <a:pt x="0" y="0"/>
                  </a:moveTo>
                  <a:lnTo>
                    <a:pt x="1302216" y="0"/>
                  </a:lnTo>
                  <a:lnTo>
                    <a:pt x="1302216" y="1383098"/>
                  </a:lnTo>
                  <a:lnTo>
                    <a:pt x="0" y="1383098"/>
                  </a:lnTo>
                  <a:close/>
                </a:path>
              </a:pathLst>
            </a:custGeom>
            <a:solidFill>
              <a:srgbClr val="000000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302216" cy="1421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030442" y="3586304"/>
            <a:ext cx="4944350" cy="5251451"/>
            <a:chOff x="0" y="0"/>
            <a:chExt cx="1302216" cy="13830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02216" cy="1383098"/>
            </a:xfrm>
            <a:custGeom>
              <a:avLst/>
              <a:gdLst/>
              <a:ahLst/>
              <a:cxnLst/>
              <a:rect l="l" t="t" r="r" b="b"/>
              <a:pathLst>
                <a:path w="1302216" h="1383098">
                  <a:moveTo>
                    <a:pt x="0" y="0"/>
                  </a:moveTo>
                  <a:lnTo>
                    <a:pt x="1302216" y="0"/>
                  </a:lnTo>
                  <a:lnTo>
                    <a:pt x="1302216" y="1383098"/>
                  </a:lnTo>
                  <a:lnTo>
                    <a:pt x="0" y="1383098"/>
                  </a:lnTo>
                  <a:close/>
                </a:path>
              </a:pathLst>
            </a:custGeom>
            <a:solidFill>
              <a:srgbClr val="FAFAFA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302216" cy="14211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993282" y="5789125"/>
            <a:ext cx="4032717" cy="426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95"/>
              </a:lnSpc>
            </a:pPr>
            <a:r>
              <a:rPr lang="en-US" sz="3295" b="1" dirty="0" err="1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Złożenie</a:t>
            </a:r>
            <a:r>
              <a:rPr lang="en-US" sz="3295" b="1" dirty="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 </a:t>
            </a:r>
            <a:r>
              <a:rPr lang="en-US" sz="3295" b="1" dirty="0" err="1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wniosku</a:t>
            </a:r>
            <a:endParaRPr lang="en-US" sz="3295" b="1" dirty="0">
              <a:solidFill>
                <a:srgbClr val="FFFFFF"/>
              </a:solidFill>
              <a:latin typeface="Proxima Nova Bold"/>
              <a:ea typeface="Proxima Nova Bold"/>
              <a:cs typeface="Proxima Nova Bold"/>
              <a:sym typeface="Proxima Nova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486259" y="5632758"/>
            <a:ext cx="4032717" cy="426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95"/>
              </a:lnSpc>
            </a:pPr>
            <a:r>
              <a:rPr lang="en-US" sz="3295" b="1" dirty="0" err="1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Realizacja</a:t>
            </a:r>
            <a:r>
              <a:rPr lang="en-US" sz="3295" b="1" dirty="0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 </a:t>
            </a:r>
            <a:r>
              <a:rPr lang="en-US" sz="3295" b="1" dirty="0" err="1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certyfikatu</a:t>
            </a:r>
            <a:endParaRPr lang="en-US" sz="3295" b="1" dirty="0">
              <a:solidFill>
                <a:srgbClr val="000000"/>
              </a:solidFill>
              <a:latin typeface="Proxima Nova Bold"/>
              <a:ea typeface="Proxima Nova Bold"/>
              <a:cs typeface="Proxima Nova Bold"/>
              <a:sym typeface="Proxima Nova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919996" y="6691649"/>
            <a:ext cx="4032717" cy="1544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76"/>
              </a:lnSpc>
              <a:spcBef>
                <a:spcPct val="0"/>
              </a:spcBef>
            </a:pPr>
            <a:r>
              <a:rPr lang="en-US" sz="2197" u="none" strike="noStrike" spc="-43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Subskrybent składa wniosek (Załącznik nr 1) i uzyskuje zgodę Rektora UJK na wydanie lub odnowienie certyfikatu.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486259" y="6512313"/>
            <a:ext cx="4032717" cy="2325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76"/>
              </a:lnSpc>
              <a:spcBef>
                <a:spcPct val="0"/>
              </a:spcBef>
            </a:pPr>
            <a:r>
              <a:rPr lang="en-US" sz="2197" u="none" strike="noStrike" spc="-43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Sekcja ds. Zarządzania Dokumentacją Elektroniczną realizuje wydanie/odnowienie certyfikatu u dostawcy usług zaufania. Należy przestrzegać zasad i terminów.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465563" y="1878416"/>
            <a:ext cx="13356873" cy="659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79"/>
              </a:lnSpc>
              <a:spcBef>
                <a:spcPct val="0"/>
              </a:spcBef>
            </a:pPr>
            <a:r>
              <a:rPr lang="en-US" sz="4979" b="1" u="none" strike="noStrike">
                <a:solidFill>
                  <a:srgbClr val="004AAD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Procedura wydawania i odnawiania certyfikatu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993282" y="4447089"/>
            <a:ext cx="1444016" cy="799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975"/>
              </a:lnSpc>
              <a:spcBef>
                <a:spcPct val="0"/>
              </a:spcBef>
            </a:pPr>
            <a:r>
              <a:rPr lang="en-US" sz="5975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486259" y="4447089"/>
            <a:ext cx="1444016" cy="799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975"/>
              </a:lnSpc>
              <a:spcBef>
                <a:spcPct val="0"/>
              </a:spcBef>
            </a:pPr>
            <a:r>
              <a:rPr lang="en-US" sz="5975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2</a:t>
            </a:r>
          </a:p>
        </p:txBody>
      </p:sp>
      <p:sp>
        <p:nvSpPr>
          <p:cNvPr id="17" name="AutoShape 17"/>
          <p:cNvSpPr/>
          <p:nvPr/>
        </p:nvSpPr>
        <p:spPr>
          <a:xfrm>
            <a:off x="7409913" y="6948289"/>
            <a:ext cx="2620529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50595" y="8100474"/>
            <a:ext cx="8922274" cy="6456482"/>
          </a:xfrm>
          <a:custGeom>
            <a:avLst/>
            <a:gdLst/>
            <a:ahLst/>
            <a:cxnLst/>
            <a:rect l="l" t="t" r="r" b="b"/>
            <a:pathLst>
              <a:path w="8922274" h="6456482">
                <a:moveTo>
                  <a:pt x="0" y="0"/>
                </a:moveTo>
                <a:lnTo>
                  <a:pt x="8922274" y="0"/>
                </a:lnTo>
                <a:lnTo>
                  <a:pt x="8922274" y="6456482"/>
                </a:lnTo>
                <a:lnTo>
                  <a:pt x="0" y="64564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028700" y="1028700"/>
            <a:ext cx="666780" cy="690638"/>
          </a:xfrm>
          <a:custGeom>
            <a:avLst/>
            <a:gdLst/>
            <a:ahLst/>
            <a:cxnLst/>
            <a:rect l="l" t="t" r="r" b="b"/>
            <a:pathLst>
              <a:path w="666780" h="690638">
                <a:moveTo>
                  <a:pt x="0" y="0"/>
                </a:moveTo>
                <a:lnTo>
                  <a:pt x="666780" y="0"/>
                </a:lnTo>
                <a:lnTo>
                  <a:pt x="666780" y="690638"/>
                </a:lnTo>
                <a:lnTo>
                  <a:pt x="0" y="6906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AutoShape 4"/>
          <p:cNvSpPr/>
          <p:nvPr/>
        </p:nvSpPr>
        <p:spPr>
          <a:xfrm>
            <a:off x="4279328" y="9050332"/>
            <a:ext cx="10637014" cy="0"/>
          </a:xfrm>
          <a:prstGeom prst="line">
            <a:avLst/>
          </a:prstGeom>
          <a:ln w="2857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15140590" y="-3147410"/>
            <a:ext cx="6294819" cy="6294819"/>
          </a:xfrm>
          <a:custGeom>
            <a:avLst/>
            <a:gdLst/>
            <a:ahLst/>
            <a:cxnLst/>
            <a:rect l="l" t="t" r="r" b="b"/>
            <a:pathLst>
              <a:path w="6294819" h="6294819">
                <a:moveTo>
                  <a:pt x="0" y="0"/>
                </a:moveTo>
                <a:lnTo>
                  <a:pt x="6294820" y="0"/>
                </a:lnTo>
                <a:lnTo>
                  <a:pt x="6294820" y="6294820"/>
                </a:lnTo>
                <a:lnTo>
                  <a:pt x="0" y="62948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4747997" y="3549178"/>
            <a:ext cx="8457083" cy="249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12"/>
              </a:lnSpc>
            </a:pPr>
            <a:r>
              <a:rPr lang="en-US" sz="3557">
                <a:solidFill>
                  <a:srgbClr val="004AAD"/>
                </a:solidFill>
                <a:latin typeface="Proxima Nova"/>
                <a:ea typeface="Proxima Nova"/>
                <a:cs typeface="Proxima Nova"/>
                <a:sym typeface="Proxima Nova"/>
              </a:rPr>
              <a:t>Masz pytania? </a:t>
            </a:r>
          </a:p>
          <a:p>
            <a:pPr marL="0" lvl="0" indent="0" algn="ctr">
              <a:lnSpc>
                <a:spcPts val="3912"/>
              </a:lnSpc>
            </a:pPr>
            <a:r>
              <a:rPr lang="en-US" sz="3557">
                <a:solidFill>
                  <a:srgbClr val="004AAD"/>
                </a:solidFill>
                <a:latin typeface="Proxima Nova"/>
                <a:ea typeface="Proxima Nova"/>
                <a:cs typeface="Proxima Nova"/>
                <a:sym typeface="Proxima Nova"/>
              </a:rPr>
              <a:t>Skontaktuj się z Sekcją ds. Zarządzania Dokumentacją Elektroniczną.</a:t>
            </a:r>
          </a:p>
          <a:p>
            <a:pPr marL="0" lvl="0" indent="0" algn="ctr">
              <a:lnSpc>
                <a:spcPts val="3912"/>
              </a:lnSpc>
            </a:pPr>
            <a:endParaRPr lang="en-US" sz="3557">
              <a:solidFill>
                <a:srgbClr val="004AAD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ctr">
              <a:lnSpc>
                <a:spcPts val="3912"/>
              </a:lnSpc>
            </a:pPr>
            <a:r>
              <a:rPr lang="en-US" sz="3557">
                <a:solidFill>
                  <a:srgbClr val="004AAD"/>
                </a:solidFill>
                <a:latin typeface="Proxima Nova"/>
                <a:ea typeface="Proxima Nova"/>
                <a:cs typeface="Proxima Nova"/>
                <a:sym typeface="Proxima Nova"/>
              </a:rPr>
              <a:t>tel. 7894 lub 7874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010542" y="1072095"/>
            <a:ext cx="2484104" cy="671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753"/>
              </a:lnSpc>
            </a:pPr>
            <a:r>
              <a:rPr lang="en-US" sz="1807" b="1">
                <a:solidFill>
                  <a:srgbClr val="0B132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Uniwersytet Jana Kochanowskiego w Kielcach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817800" y="1066769"/>
            <a:ext cx="2392954" cy="528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1406"/>
              </a:lnSpc>
            </a:pPr>
            <a:r>
              <a:rPr lang="en-US" sz="1449" b="1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Kwalifikowany podpis elektroniczny – zasady stosowania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330</Words>
  <Application>Microsoft Office PowerPoint</Application>
  <PresentationFormat>Niestandardowy</PresentationFormat>
  <Paragraphs>34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Proxima Nova Bold</vt:lpstr>
      <vt:lpstr>Arial</vt:lpstr>
      <vt:lpstr>Proxima Nova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Kwalifikowany podpis elektroniczny na UJK</dc:title>
  <dc:creator>Paula Majcherczyk</dc:creator>
  <cp:lastModifiedBy>Paula Majcherczyk</cp:lastModifiedBy>
  <cp:revision>2</cp:revision>
  <dcterms:created xsi:type="dcterms:W3CDTF">2006-08-16T00:00:00Z</dcterms:created>
  <dcterms:modified xsi:type="dcterms:W3CDTF">2026-07-02T12:47:28Z</dcterms:modified>
  <dc:identifier>DAHOPKvjlO0</dc:identifier>
</cp:coreProperties>
</file>