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Poppins" panose="00000500000000000000" pitchFamily="2" charset="-18"/>
      <p:regular r:id="rId9"/>
    </p:embeddedFont>
    <p:embeddedFont>
      <p:font typeface="Poppins Bold" panose="020B0604020202020204" charset="-1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svg"/><Relationship Id="rId7" Type="http://schemas.openxmlformats.org/officeDocument/2006/relationships/image" Target="../media/image11.pn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4.svg"/><Relationship Id="rId7" Type="http://schemas.openxmlformats.org/officeDocument/2006/relationships/image" Target="../media/image15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18941" y="7277577"/>
            <a:ext cx="7225059" cy="1363688"/>
            <a:chOff x="0" y="0"/>
            <a:chExt cx="812800" cy="1534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53411"/>
            </a:xfrm>
            <a:custGeom>
              <a:avLst/>
              <a:gdLst/>
              <a:ahLst/>
              <a:cxnLst/>
              <a:rect l="l" t="t" r="r" b="b"/>
              <a:pathLst>
                <a:path w="812800" h="153411">
                  <a:moveTo>
                    <a:pt x="406400" y="0"/>
                  </a:moveTo>
                  <a:cubicBezTo>
                    <a:pt x="181951" y="0"/>
                    <a:pt x="0" y="34342"/>
                    <a:pt x="0" y="76706"/>
                  </a:cubicBezTo>
                  <a:cubicBezTo>
                    <a:pt x="0" y="119069"/>
                    <a:pt x="181951" y="153411"/>
                    <a:pt x="406400" y="153411"/>
                  </a:cubicBezTo>
                  <a:cubicBezTo>
                    <a:pt x="630849" y="153411"/>
                    <a:pt x="812800" y="119069"/>
                    <a:pt x="812800" y="76706"/>
                  </a:cubicBezTo>
                  <a:cubicBezTo>
                    <a:pt x="812800" y="3434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-42768"/>
              <a:ext cx="660400" cy="1817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043476" y="1991798"/>
            <a:ext cx="6855917" cy="6058916"/>
          </a:xfrm>
          <a:custGeom>
            <a:avLst/>
            <a:gdLst/>
            <a:ahLst/>
            <a:cxnLst/>
            <a:rect l="l" t="t" r="r" b="b"/>
            <a:pathLst>
              <a:path w="6855917" h="6058916">
                <a:moveTo>
                  <a:pt x="0" y="0"/>
                </a:moveTo>
                <a:lnTo>
                  <a:pt x="6855917" y="0"/>
                </a:lnTo>
                <a:lnTo>
                  <a:pt x="6855917" y="6058916"/>
                </a:lnTo>
                <a:lnTo>
                  <a:pt x="0" y="60589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10200602" y="6436778"/>
            <a:ext cx="919534" cy="919534"/>
          </a:xfrm>
          <a:custGeom>
            <a:avLst/>
            <a:gdLst/>
            <a:ahLst/>
            <a:cxnLst/>
            <a:rect l="l" t="t" r="r" b="b"/>
            <a:pathLst>
              <a:path w="919534" h="919534">
                <a:moveTo>
                  <a:pt x="0" y="0"/>
                </a:moveTo>
                <a:lnTo>
                  <a:pt x="919534" y="0"/>
                </a:lnTo>
                <a:lnTo>
                  <a:pt x="919534" y="919534"/>
                </a:lnTo>
                <a:lnTo>
                  <a:pt x="0" y="9195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-1196927" y="3751657"/>
            <a:ext cx="2225627" cy="2225627"/>
          </a:xfrm>
          <a:custGeom>
            <a:avLst/>
            <a:gdLst/>
            <a:ahLst/>
            <a:cxnLst/>
            <a:rect l="l" t="t" r="r" b="b"/>
            <a:pathLst>
              <a:path w="2225627" h="2225627">
                <a:moveTo>
                  <a:pt x="0" y="0"/>
                </a:moveTo>
                <a:lnTo>
                  <a:pt x="2225627" y="0"/>
                </a:lnTo>
                <a:lnTo>
                  <a:pt x="2225627" y="2225627"/>
                </a:lnTo>
                <a:lnTo>
                  <a:pt x="0" y="22256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 rot="5400000" flipV="1">
            <a:off x="14900853" y="7200900"/>
            <a:ext cx="2659494" cy="4114800"/>
          </a:xfrm>
          <a:custGeom>
            <a:avLst/>
            <a:gdLst/>
            <a:ahLst/>
            <a:cxnLst/>
            <a:rect l="l" t="t" r="r" b="b"/>
            <a:pathLst>
              <a:path w="2659494" h="4114800">
                <a:moveTo>
                  <a:pt x="0" y="4114800"/>
                </a:moveTo>
                <a:lnTo>
                  <a:pt x="2659494" y="4114800"/>
                </a:lnTo>
                <a:lnTo>
                  <a:pt x="2659494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028700" y="1028700"/>
            <a:ext cx="890241" cy="222560"/>
          </a:xfrm>
          <a:custGeom>
            <a:avLst/>
            <a:gdLst/>
            <a:ahLst/>
            <a:cxnLst/>
            <a:rect l="l" t="t" r="r" b="b"/>
            <a:pathLst>
              <a:path w="890241" h="222560">
                <a:moveTo>
                  <a:pt x="0" y="0"/>
                </a:moveTo>
                <a:lnTo>
                  <a:pt x="890241" y="0"/>
                </a:lnTo>
                <a:lnTo>
                  <a:pt x="890241" y="222560"/>
                </a:lnTo>
                <a:lnTo>
                  <a:pt x="0" y="22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0200602" y="2637660"/>
            <a:ext cx="6826410" cy="3222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</a:pPr>
            <a:r>
              <a:rPr lang="en-US" sz="4032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Krajowy System Doręczeń Elektronicznych zintegrowany z systemem e-usług klasy EZD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22947" y="6379628"/>
            <a:ext cx="3921712" cy="1062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46"/>
              </a:lnSpc>
            </a:pPr>
            <a:r>
              <a:rPr lang="en-US" sz="203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Nowoczesne i bezpieczne doręczenia elektroniczne od 2025 roku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973813" y="1138907"/>
            <a:ext cx="3204609" cy="1118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39"/>
              </a:lnSpc>
            </a:pPr>
            <a:r>
              <a:rPr lang="en-US" sz="2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Uniwersytet Jana Kochanowskiego w Kielcach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49169" y="7077536"/>
            <a:ext cx="6681431" cy="1261081"/>
            <a:chOff x="0" y="0"/>
            <a:chExt cx="812800" cy="1534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53411"/>
            </a:xfrm>
            <a:custGeom>
              <a:avLst/>
              <a:gdLst/>
              <a:ahLst/>
              <a:cxnLst/>
              <a:rect l="l" t="t" r="r" b="b"/>
              <a:pathLst>
                <a:path w="812800" h="153411">
                  <a:moveTo>
                    <a:pt x="406400" y="0"/>
                  </a:moveTo>
                  <a:cubicBezTo>
                    <a:pt x="181951" y="0"/>
                    <a:pt x="0" y="34342"/>
                    <a:pt x="0" y="76706"/>
                  </a:cubicBezTo>
                  <a:cubicBezTo>
                    <a:pt x="0" y="119069"/>
                    <a:pt x="181951" y="153411"/>
                    <a:pt x="406400" y="153411"/>
                  </a:cubicBezTo>
                  <a:cubicBezTo>
                    <a:pt x="630849" y="153411"/>
                    <a:pt x="812800" y="119069"/>
                    <a:pt x="812800" y="76706"/>
                  </a:cubicBezTo>
                  <a:cubicBezTo>
                    <a:pt x="812800" y="3434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-42768"/>
              <a:ext cx="660400" cy="1817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 flipV="1">
            <a:off x="14900853" y="7200900"/>
            <a:ext cx="2659494" cy="4114800"/>
          </a:xfrm>
          <a:custGeom>
            <a:avLst/>
            <a:gdLst/>
            <a:ahLst/>
            <a:cxnLst/>
            <a:rect l="l" t="t" r="r" b="b"/>
            <a:pathLst>
              <a:path w="2659494" h="4114800">
                <a:moveTo>
                  <a:pt x="0" y="4114800"/>
                </a:moveTo>
                <a:lnTo>
                  <a:pt x="2659494" y="4114800"/>
                </a:lnTo>
                <a:lnTo>
                  <a:pt x="2659494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1028700" y="3402253"/>
            <a:ext cx="8293175" cy="3406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76"/>
              </a:lnSpc>
            </a:pPr>
            <a:r>
              <a:rPr lang="en-US" sz="27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 elektroniczny odpowiednik listu poleconego</a:t>
            </a:r>
          </a:p>
          <a:p>
            <a:pPr marL="0" lvl="0" indent="0" algn="just">
              <a:lnSpc>
                <a:spcPts val="3876"/>
              </a:lnSpc>
            </a:pPr>
            <a:r>
              <a:rPr lang="en-US" sz="27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za zwrotnym potwierdzeniem odbioru.</a:t>
            </a:r>
          </a:p>
          <a:p>
            <a:pPr marL="597806" lvl="1" indent="-298903" algn="l">
              <a:lnSpc>
                <a:spcPts val="3876"/>
              </a:lnSpc>
              <a:buFont typeface="Arial"/>
              <a:buChar char="•"/>
            </a:pPr>
            <a:r>
              <a:rPr lang="en-US" sz="27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zapewnia identyfikację nadawcy i odbiorcy</a:t>
            </a:r>
          </a:p>
          <a:p>
            <a:pPr marL="597806" lvl="1" indent="-298903" algn="l">
              <a:lnSpc>
                <a:spcPts val="3876"/>
              </a:lnSpc>
              <a:buFont typeface="Arial"/>
              <a:buChar char="•"/>
            </a:pPr>
            <a:r>
              <a:rPr lang="en-US" sz="27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integralność i poufność przesyłki</a:t>
            </a:r>
          </a:p>
          <a:p>
            <a:pPr marL="597806" lvl="1" indent="-298903" algn="l">
              <a:lnSpc>
                <a:spcPts val="3876"/>
              </a:lnSpc>
              <a:buFont typeface="Arial"/>
              <a:buChar char="•"/>
            </a:pPr>
            <a:r>
              <a:rPr lang="en-US" sz="27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niepodważalność doręczenia, potwierdzoną dowodami wysłania i odebrania w systemie e-usług klasy EZD</a:t>
            </a:r>
          </a:p>
        </p:txBody>
      </p:sp>
      <p:sp>
        <p:nvSpPr>
          <p:cNvPr id="7" name="Freeform 7"/>
          <p:cNvSpPr/>
          <p:nvPr/>
        </p:nvSpPr>
        <p:spPr>
          <a:xfrm>
            <a:off x="9540798" y="2356662"/>
            <a:ext cx="6889717" cy="6083116"/>
          </a:xfrm>
          <a:custGeom>
            <a:avLst/>
            <a:gdLst/>
            <a:ahLst/>
            <a:cxnLst/>
            <a:rect l="l" t="t" r="r" b="b"/>
            <a:pathLst>
              <a:path w="6889717" h="6083116">
                <a:moveTo>
                  <a:pt x="0" y="0"/>
                </a:moveTo>
                <a:lnTo>
                  <a:pt x="6889717" y="0"/>
                </a:lnTo>
                <a:lnTo>
                  <a:pt x="6889717" y="6083116"/>
                </a:lnTo>
                <a:lnTo>
                  <a:pt x="0" y="6083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1725565" y="1988867"/>
            <a:ext cx="6491890" cy="759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05"/>
              </a:lnSpc>
            </a:pPr>
            <a:r>
              <a:rPr lang="en-US" sz="4218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Czym są e-Doręczenia?</a:t>
            </a:r>
          </a:p>
        </p:txBody>
      </p:sp>
      <p:sp>
        <p:nvSpPr>
          <p:cNvPr id="9" name="Freeform 9"/>
          <p:cNvSpPr/>
          <p:nvPr/>
        </p:nvSpPr>
        <p:spPr>
          <a:xfrm>
            <a:off x="16369059" y="1028700"/>
            <a:ext cx="890241" cy="222560"/>
          </a:xfrm>
          <a:custGeom>
            <a:avLst/>
            <a:gdLst/>
            <a:ahLst/>
            <a:cxnLst/>
            <a:rect l="l" t="t" r="r" b="b"/>
            <a:pathLst>
              <a:path w="890241" h="222560">
                <a:moveTo>
                  <a:pt x="0" y="0"/>
                </a:moveTo>
                <a:lnTo>
                  <a:pt x="890241" y="0"/>
                </a:lnTo>
                <a:lnTo>
                  <a:pt x="890241" y="222560"/>
                </a:lnTo>
                <a:lnTo>
                  <a:pt x="0" y="22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V="1">
            <a:off x="14900853" y="7200900"/>
            <a:ext cx="2659494" cy="4114800"/>
          </a:xfrm>
          <a:custGeom>
            <a:avLst/>
            <a:gdLst/>
            <a:ahLst/>
            <a:cxnLst/>
            <a:rect l="l" t="t" r="r" b="b"/>
            <a:pathLst>
              <a:path w="2659494" h="4114800">
                <a:moveTo>
                  <a:pt x="0" y="4114800"/>
                </a:moveTo>
                <a:lnTo>
                  <a:pt x="2659494" y="4114800"/>
                </a:lnTo>
                <a:lnTo>
                  <a:pt x="2659494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1918941" y="8482071"/>
            <a:ext cx="4858528" cy="917019"/>
            <a:chOff x="0" y="0"/>
            <a:chExt cx="812800" cy="15341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53411"/>
            </a:xfrm>
            <a:custGeom>
              <a:avLst/>
              <a:gdLst/>
              <a:ahLst/>
              <a:cxnLst/>
              <a:rect l="l" t="t" r="r" b="b"/>
              <a:pathLst>
                <a:path w="812800" h="153411">
                  <a:moveTo>
                    <a:pt x="406400" y="0"/>
                  </a:moveTo>
                  <a:cubicBezTo>
                    <a:pt x="181951" y="0"/>
                    <a:pt x="0" y="34342"/>
                    <a:pt x="0" y="76706"/>
                  </a:cubicBezTo>
                  <a:cubicBezTo>
                    <a:pt x="0" y="119069"/>
                    <a:pt x="181951" y="153411"/>
                    <a:pt x="406400" y="153411"/>
                  </a:cubicBezTo>
                  <a:cubicBezTo>
                    <a:pt x="630849" y="153411"/>
                    <a:pt x="812800" y="119069"/>
                    <a:pt x="812800" y="76706"/>
                  </a:cubicBezTo>
                  <a:cubicBezTo>
                    <a:pt x="812800" y="3434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-42768"/>
              <a:ext cx="660400" cy="1817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459985" y="4288808"/>
            <a:ext cx="5012509" cy="4881147"/>
          </a:xfrm>
          <a:custGeom>
            <a:avLst/>
            <a:gdLst/>
            <a:ahLst/>
            <a:cxnLst/>
            <a:rect l="l" t="t" r="r" b="b"/>
            <a:pathLst>
              <a:path w="5012509" h="4881147">
                <a:moveTo>
                  <a:pt x="0" y="0"/>
                </a:moveTo>
                <a:lnTo>
                  <a:pt x="5012509" y="0"/>
                </a:lnTo>
                <a:lnTo>
                  <a:pt x="5012509" y="4881147"/>
                </a:lnTo>
                <a:lnTo>
                  <a:pt x="0" y="48811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7" name="Group 7"/>
          <p:cNvGrpSpPr/>
          <p:nvPr/>
        </p:nvGrpSpPr>
        <p:grpSpPr>
          <a:xfrm>
            <a:off x="-306947" y="1712979"/>
            <a:ext cx="19076935" cy="2073933"/>
            <a:chOff x="0" y="0"/>
            <a:chExt cx="5024378" cy="54622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24378" cy="546221"/>
            </a:xfrm>
            <a:custGeom>
              <a:avLst/>
              <a:gdLst/>
              <a:ahLst/>
              <a:cxnLst/>
              <a:rect l="l" t="t" r="r" b="b"/>
              <a:pathLst>
                <a:path w="5024378" h="546221">
                  <a:moveTo>
                    <a:pt x="0" y="0"/>
                  </a:moveTo>
                  <a:lnTo>
                    <a:pt x="5024378" y="0"/>
                  </a:lnTo>
                  <a:lnTo>
                    <a:pt x="5024378" y="546221"/>
                  </a:lnTo>
                  <a:lnTo>
                    <a:pt x="0" y="546221"/>
                  </a:ln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B5CCE2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5024378" cy="6033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2161543"/>
            <a:ext cx="16230600" cy="1500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87"/>
              </a:lnSpc>
            </a:pPr>
            <a:r>
              <a:rPr lang="en-US" sz="4277" b="1" dirty="0" err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Obowiązek</a:t>
            </a:r>
            <a:r>
              <a:rPr lang="en-US" sz="4277" b="1" dirty="0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 UJK</a:t>
            </a:r>
            <a:r>
              <a:rPr lang="pl-PL" sz="4277" b="1" dirty="0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 w Kielcach</a:t>
            </a:r>
            <a:r>
              <a:rPr lang="en-US" sz="4277" b="1" dirty="0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277" b="1" dirty="0" err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i</a:t>
            </a:r>
            <a:r>
              <a:rPr lang="en-US" sz="4277" b="1" dirty="0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 Adres Do </a:t>
            </a:r>
            <a:r>
              <a:rPr lang="en-US" sz="4277" b="1" dirty="0" err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Doręczeń</a:t>
            </a:r>
            <a:r>
              <a:rPr lang="en-US" sz="4277" b="1" dirty="0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277" b="1" dirty="0" err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Elektronicznych</a:t>
            </a:r>
            <a:r>
              <a:rPr lang="en-US" sz="4277" b="1" dirty="0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 (ADE)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366725" y="4446659"/>
            <a:ext cx="8518914" cy="5476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7"/>
              </a:lnSpc>
            </a:pP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UJK</a:t>
            </a:r>
            <a:r>
              <a:rPr lang="pl-PL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w Kielcach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figuruje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liście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podmiotów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publicznych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zobowiązanych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do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korzystania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z e-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Doręczeń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podstawie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ustawy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z 18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listopada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2020 r.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Obowiązek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stosowania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od 1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stycznia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2025 r.</a:t>
            </a:r>
          </a:p>
          <a:p>
            <a:pPr marL="0" lvl="0" indent="0" algn="just">
              <a:lnSpc>
                <a:spcPts val="3917"/>
              </a:lnSpc>
            </a:pP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Unikatowy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adres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ADE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Uniwersytetu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  <a:p>
            <a:pPr marL="0" lvl="0" indent="0" algn="just">
              <a:lnSpc>
                <a:spcPts val="3917"/>
              </a:lnSpc>
            </a:pP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AE:PL-61172-19911-SSBBI-18</a:t>
            </a:r>
          </a:p>
          <a:p>
            <a:pPr marL="0" lvl="0" indent="0" algn="just">
              <a:lnSpc>
                <a:spcPts val="3917"/>
              </a:lnSpc>
            </a:pP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Dzięki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integracji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skrzynki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e-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Doręczeń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UJK z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systemem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e-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usług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klasy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EZD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możemy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wysyłać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odbierać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korespondencję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elektroniczną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w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sposób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prawnie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wiążący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9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bezpieczny</a:t>
            </a:r>
            <a:r>
              <a:rPr lang="en-US" sz="279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28700" y="1028700"/>
            <a:ext cx="890241" cy="222560"/>
          </a:xfrm>
          <a:custGeom>
            <a:avLst/>
            <a:gdLst/>
            <a:ahLst/>
            <a:cxnLst/>
            <a:rect l="l" t="t" r="r" b="b"/>
            <a:pathLst>
              <a:path w="890241" h="222560">
                <a:moveTo>
                  <a:pt x="0" y="0"/>
                </a:moveTo>
                <a:lnTo>
                  <a:pt x="890241" y="0"/>
                </a:lnTo>
                <a:lnTo>
                  <a:pt x="890241" y="222560"/>
                </a:lnTo>
                <a:lnTo>
                  <a:pt x="0" y="22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6721268" y="3975625"/>
            <a:ext cx="4874040" cy="2943971"/>
            <a:chOff x="0" y="0"/>
            <a:chExt cx="1009254" cy="60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9254" cy="609600"/>
            </a:xfrm>
            <a:custGeom>
              <a:avLst/>
              <a:gdLst/>
              <a:ahLst/>
              <a:cxnLst/>
              <a:rect l="l" t="t" r="r" b="b"/>
              <a:pathLst>
                <a:path w="1009254" h="609600">
                  <a:moveTo>
                    <a:pt x="806054" y="0"/>
                  </a:moveTo>
                  <a:lnTo>
                    <a:pt x="0" y="0"/>
                  </a:lnTo>
                  <a:lnTo>
                    <a:pt x="203200" y="609600"/>
                  </a:lnTo>
                  <a:lnTo>
                    <a:pt x="1009254" y="609600"/>
                  </a:lnTo>
                  <a:lnTo>
                    <a:pt x="806054" y="0"/>
                  </a:lnTo>
                  <a:close/>
                </a:path>
              </a:pathLst>
            </a:custGeom>
            <a:ln w="38100" cap="sq">
              <a:solidFill>
                <a:srgbClr val="B5CCE2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47625"/>
              <a:ext cx="806054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9536976" y="2401248"/>
            <a:ext cx="7731849" cy="1790446"/>
            <a:chOff x="0" y="0"/>
            <a:chExt cx="2749102" cy="63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49102" cy="636603"/>
            </a:xfrm>
            <a:custGeom>
              <a:avLst/>
              <a:gdLst/>
              <a:ahLst/>
              <a:cxnLst/>
              <a:rect l="l" t="t" r="r" b="b"/>
              <a:pathLst>
                <a:path w="2749102" h="636603">
                  <a:moveTo>
                    <a:pt x="0" y="0"/>
                  </a:moveTo>
                  <a:lnTo>
                    <a:pt x="2749102" y="0"/>
                  </a:lnTo>
                  <a:lnTo>
                    <a:pt x="2749102" y="636603"/>
                  </a:lnTo>
                  <a:lnTo>
                    <a:pt x="0" y="63660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1FFFF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749102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6683042"/>
            <a:ext cx="7731849" cy="1790446"/>
            <a:chOff x="0" y="0"/>
            <a:chExt cx="2749102" cy="6366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49102" cy="636603"/>
            </a:xfrm>
            <a:custGeom>
              <a:avLst/>
              <a:gdLst/>
              <a:ahLst/>
              <a:cxnLst/>
              <a:rect l="l" t="t" r="r" b="b"/>
              <a:pathLst>
                <a:path w="2749102" h="636603">
                  <a:moveTo>
                    <a:pt x="0" y="0"/>
                  </a:moveTo>
                  <a:lnTo>
                    <a:pt x="2749102" y="0"/>
                  </a:lnTo>
                  <a:lnTo>
                    <a:pt x="2749102" y="636603"/>
                  </a:lnTo>
                  <a:lnTo>
                    <a:pt x="0" y="63660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1FFFF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49102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885825"/>
            <a:ext cx="9285643" cy="1716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15"/>
              </a:lnSpc>
            </a:pPr>
            <a:r>
              <a:rPr lang="en-US" sz="4796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Tryby wysyłki e-Doręczeń –</a:t>
            </a:r>
          </a:p>
          <a:p>
            <a:pPr marL="0" lvl="0" indent="0" algn="l">
              <a:lnSpc>
                <a:spcPts val="6715"/>
              </a:lnSpc>
            </a:pPr>
            <a:r>
              <a:rPr lang="en-US" sz="4796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PURDE i PUH</a:t>
            </a:r>
          </a:p>
        </p:txBody>
      </p:sp>
      <p:grpSp>
        <p:nvGrpSpPr>
          <p:cNvPr id="12" name="Group 12"/>
          <p:cNvGrpSpPr/>
          <p:nvPr/>
        </p:nvGrpSpPr>
        <p:grpSpPr>
          <a:xfrm rot="-10800000">
            <a:off x="9153525" y="5094375"/>
            <a:ext cx="8114083" cy="1790446"/>
            <a:chOff x="0" y="0"/>
            <a:chExt cx="2885007" cy="63660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85007" cy="636603"/>
            </a:xfrm>
            <a:custGeom>
              <a:avLst/>
              <a:gdLst/>
              <a:ahLst/>
              <a:cxnLst/>
              <a:rect l="l" t="t" r="r" b="b"/>
              <a:pathLst>
                <a:path w="2885007" h="636603">
                  <a:moveTo>
                    <a:pt x="0" y="0"/>
                  </a:moveTo>
                  <a:lnTo>
                    <a:pt x="2885007" y="0"/>
                  </a:lnTo>
                  <a:lnTo>
                    <a:pt x="2885007" y="636603"/>
                  </a:lnTo>
                  <a:lnTo>
                    <a:pt x="0" y="63660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1FFFF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885007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9526490" y="4928480"/>
            <a:ext cx="2155518" cy="2155518"/>
          </a:xfrm>
          <a:custGeom>
            <a:avLst/>
            <a:gdLst/>
            <a:ahLst/>
            <a:cxnLst/>
            <a:rect l="l" t="t" r="r" b="b"/>
            <a:pathLst>
              <a:path w="2155518" h="2155518">
                <a:moveTo>
                  <a:pt x="0" y="0"/>
                </a:moveTo>
                <a:lnTo>
                  <a:pt x="2155518" y="0"/>
                </a:lnTo>
                <a:lnTo>
                  <a:pt x="2155518" y="2155518"/>
                </a:lnTo>
                <a:lnTo>
                  <a:pt x="0" y="2155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/>
          <p:cNvGrpSpPr/>
          <p:nvPr/>
        </p:nvGrpSpPr>
        <p:grpSpPr>
          <a:xfrm>
            <a:off x="9706333" y="5094375"/>
            <a:ext cx="1809779" cy="1809779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solidFill>
                <a:srgbClr val="F1FFFF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-10800000">
            <a:off x="17268825" y="5094375"/>
            <a:ext cx="1028700" cy="1790446"/>
            <a:chOff x="0" y="0"/>
            <a:chExt cx="365760" cy="63660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65760" cy="636603"/>
            </a:xfrm>
            <a:custGeom>
              <a:avLst/>
              <a:gdLst/>
              <a:ahLst/>
              <a:cxnLst/>
              <a:rect l="l" t="t" r="r" b="b"/>
              <a:pathLst>
                <a:path w="365760" h="636603">
                  <a:moveTo>
                    <a:pt x="0" y="0"/>
                  </a:moveTo>
                  <a:lnTo>
                    <a:pt x="365760" y="0"/>
                  </a:lnTo>
                  <a:lnTo>
                    <a:pt x="365760" y="636603"/>
                  </a:lnTo>
                  <a:lnTo>
                    <a:pt x="0" y="63660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365760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9536976" y="2235353"/>
            <a:ext cx="2155518" cy="2155518"/>
          </a:xfrm>
          <a:custGeom>
            <a:avLst/>
            <a:gdLst/>
            <a:ahLst/>
            <a:cxnLst/>
            <a:rect l="l" t="t" r="r" b="b"/>
            <a:pathLst>
              <a:path w="2155518" h="2155518">
                <a:moveTo>
                  <a:pt x="0" y="0"/>
                </a:moveTo>
                <a:lnTo>
                  <a:pt x="2155517" y="0"/>
                </a:lnTo>
                <a:lnTo>
                  <a:pt x="2155517" y="2155517"/>
                </a:lnTo>
                <a:lnTo>
                  <a:pt x="0" y="21555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23" name="Group 23"/>
          <p:cNvGrpSpPr/>
          <p:nvPr/>
        </p:nvGrpSpPr>
        <p:grpSpPr>
          <a:xfrm>
            <a:off x="9704216" y="2388645"/>
            <a:ext cx="1834985" cy="183498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solidFill>
                <a:srgbClr val="F1FFFF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10800000">
            <a:off x="17279310" y="2401248"/>
            <a:ext cx="1028700" cy="1790446"/>
            <a:chOff x="0" y="0"/>
            <a:chExt cx="365760" cy="63660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65760" cy="636603"/>
            </a:xfrm>
            <a:custGeom>
              <a:avLst/>
              <a:gdLst/>
              <a:ahLst/>
              <a:cxnLst/>
              <a:rect l="l" t="t" r="r" b="b"/>
              <a:pathLst>
                <a:path w="365760" h="636603">
                  <a:moveTo>
                    <a:pt x="0" y="0"/>
                  </a:moveTo>
                  <a:lnTo>
                    <a:pt x="365760" y="0"/>
                  </a:lnTo>
                  <a:lnTo>
                    <a:pt x="365760" y="636603"/>
                  </a:lnTo>
                  <a:lnTo>
                    <a:pt x="0" y="63660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365760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029917" y="3989914"/>
            <a:ext cx="8114083" cy="1790446"/>
            <a:chOff x="0" y="0"/>
            <a:chExt cx="2885007" cy="63660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885007" cy="636603"/>
            </a:xfrm>
            <a:custGeom>
              <a:avLst/>
              <a:gdLst/>
              <a:ahLst/>
              <a:cxnLst/>
              <a:rect l="l" t="t" r="r" b="b"/>
              <a:pathLst>
                <a:path w="2885007" h="636603">
                  <a:moveTo>
                    <a:pt x="0" y="0"/>
                  </a:moveTo>
                  <a:lnTo>
                    <a:pt x="2885007" y="0"/>
                  </a:lnTo>
                  <a:lnTo>
                    <a:pt x="2885007" y="636603"/>
                  </a:lnTo>
                  <a:lnTo>
                    <a:pt x="0" y="63660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1FFFF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2885007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 rot="-10800000">
            <a:off x="6615517" y="3790738"/>
            <a:ext cx="2155518" cy="2155518"/>
          </a:xfrm>
          <a:custGeom>
            <a:avLst/>
            <a:gdLst/>
            <a:ahLst/>
            <a:cxnLst/>
            <a:rect l="l" t="t" r="r" b="b"/>
            <a:pathLst>
              <a:path w="2155518" h="2155518">
                <a:moveTo>
                  <a:pt x="0" y="0"/>
                </a:moveTo>
                <a:lnTo>
                  <a:pt x="2155518" y="0"/>
                </a:lnTo>
                <a:lnTo>
                  <a:pt x="2155518" y="2155518"/>
                </a:lnTo>
                <a:lnTo>
                  <a:pt x="0" y="2155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3" name="Group 33"/>
          <p:cNvGrpSpPr/>
          <p:nvPr/>
        </p:nvGrpSpPr>
        <p:grpSpPr>
          <a:xfrm rot="-10800000">
            <a:off x="6781413" y="3970581"/>
            <a:ext cx="1809779" cy="1809779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solidFill>
                <a:srgbClr val="F1FFFF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 rot="5400000" flipV="1">
            <a:off x="14900853" y="7200900"/>
            <a:ext cx="2659494" cy="4114800"/>
          </a:xfrm>
          <a:custGeom>
            <a:avLst/>
            <a:gdLst/>
            <a:ahLst/>
            <a:cxnLst/>
            <a:rect l="l" t="t" r="r" b="b"/>
            <a:pathLst>
              <a:path w="2659494" h="4114800">
                <a:moveTo>
                  <a:pt x="0" y="4114800"/>
                </a:moveTo>
                <a:lnTo>
                  <a:pt x="2659494" y="4114800"/>
                </a:lnTo>
                <a:lnTo>
                  <a:pt x="2659494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7" name="Freeform 37"/>
          <p:cNvSpPr/>
          <p:nvPr/>
        </p:nvSpPr>
        <p:spPr>
          <a:xfrm>
            <a:off x="16369059" y="1028700"/>
            <a:ext cx="890241" cy="222560"/>
          </a:xfrm>
          <a:custGeom>
            <a:avLst/>
            <a:gdLst/>
            <a:ahLst/>
            <a:cxnLst/>
            <a:rect l="l" t="t" r="r" b="b"/>
            <a:pathLst>
              <a:path w="890241" h="222560">
                <a:moveTo>
                  <a:pt x="0" y="0"/>
                </a:moveTo>
                <a:lnTo>
                  <a:pt x="890241" y="0"/>
                </a:lnTo>
                <a:lnTo>
                  <a:pt x="890241" y="222560"/>
                </a:lnTo>
                <a:lnTo>
                  <a:pt x="0" y="22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8" name="Group 38"/>
          <p:cNvGrpSpPr/>
          <p:nvPr/>
        </p:nvGrpSpPr>
        <p:grpSpPr>
          <a:xfrm>
            <a:off x="0" y="3989914"/>
            <a:ext cx="1028700" cy="1790446"/>
            <a:chOff x="0" y="0"/>
            <a:chExt cx="365760" cy="636603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365760" cy="636603"/>
            </a:xfrm>
            <a:custGeom>
              <a:avLst/>
              <a:gdLst/>
              <a:ahLst/>
              <a:cxnLst/>
              <a:rect l="l" t="t" r="r" b="b"/>
              <a:pathLst>
                <a:path w="365760" h="636603">
                  <a:moveTo>
                    <a:pt x="0" y="0"/>
                  </a:moveTo>
                  <a:lnTo>
                    <a:pt x="365760" y="0"/>
                  </a:lnTo>
                  <a:lnTo>
                    <a:pt x="365760" y="636603"/>
                  </a:lnTo>
                  <a:lnTo>
                    <a:pt x="0" y="63660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47625"/>
              <a:ext cx="365760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41" name="Freeform 41"/>
          <p:cNvSpPr/>
          <p:nvPr/>
        </p:nvSpPr>
        <p:spPr>
          <a:xfrm rot="-10800000">
            <a:off x="6605032" y="6483866"/>
            <a:ext cx="2155518" cy="2155518"/>
          </a:xfrm>
          <a:custGeom>
            <a:avLst/>
            <a:gdLst/>
            <a:ahLst/>
            <a:cxnLst/>
            <a:rect l="l" t="t" r="r" b="b"/>
            <a:pathLst>
              <a:path w="2155518" h="2155518">
                <a:moveTo>
                  <a:pt x="0" y="0"/>
                </a:moveTo>
                <a:lnTo>
                  <a:pt x="2155517" y="0"/>
                </a:lnTo>
                <a:lnTo>
                  <a:pt x="2155517" y="2155517"/>
                </a:lnTo>
                <a:lnTo>
                  <a:pt x="0" y="21555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42" name="Group 42"/>
          <p:cNvGrpSpPr/>
          <p:nvPr/>
        </p:nvGrpSpPr>
        <p:grpSpPr>
          <a:xfrm rot="-10800000">
            <a:off x="6758325" y="6651106"/>
            <a:ext cx="1834985" cy="1834985"/>
            <a:chOff x="0" y="0"/>
            <a:chExt cx="812800" cy="812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solidFill>
                <a:srgbClr val="F1FFFF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-10485" y="6683042"/>
            <a:ext cx="1028700" cy="1790446"/>
            <a:chOff x="0" y="0"/>
            <a:chExt cx="365760" cy="636603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365760" cy="636603"/>
            </a:xfrm>
            <a:custGeom>
              <a:avLst/>
              <a:gdLst/>
              <a:ahLst/>
              <a:cxnLst/>
              <a:rect l="l" t="t" r="r" b="b"/>
              <a:pathLst>
                <a:path w="365760" h="636603">
                  <a:moveTo>
                    <a:pt x="0" y="0"/>
                  </a:moveTo>
                  <a:lnTo>
                    <a:pt x="365760" y="0"/>
                  </a:lnTo>
                  <a:lnTo>
                    <a:pt x="365760" y="636603"/>
                  </a:lnTo>
                  <a:lnTo>
                    <a:pt x="0" y="63660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47625"/>
              <a:ext cx="365760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48" name="Freeform 48"/>
          <p:cNvSpPr/>
          <p:nvPr/>
        </p:nvSpPr>
        <p:spPr>
          <a:xfrm>
            <a:off x="6914166" y="4138275"/>
            <a:ext cx="1543880" cy="1490180"/>
          </a:xfrm>
          <a:custGeom>
            <a:avLst/>
            <a:gdLst/>
            <a:ahLst/>
            <a:cxnLst/>
            <a:rect l="l" t="t" r="r" b="b"/>
            <a:pathLst>
              <a:path w="1543880" h="1490180">
                <a:moveTo>
                  <a:pt x="0" y="0"/>
                </a:moveTo>
                <a:lnTo>
                  <a:pt x="1543881" y="0"/>
                </a:lnTo>
                <a:lnTo>
                  <a:pt x="1543881" y="1490181"/>
                </a:lnTo>
                <a:lnTo>
                  <a:pt x="0" y="14901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9" name="Freeform 49"/>
          <p:cNvSpPr/>
          <p:nvPr/>
        </p:nvSpPr>
        <p:spPr>
          <a:xfrm>
            <a:off x="9927099" y="2838681"/>
            <a:ext cx="1305375" cy="844973"/>
          </a:xfrm>
          <a:custGeom>
            <a:avLst/>
            <a:gdLst/>
            <a:ahLst/>
            <a:cxnLst/>
            <a:rect l="l" t="t" r="r" b="b"/>
            <a:pathLst>
              <a:path w="1305375" h="844973">
                <a:moveTo>
                  <a:pt x="0" y="0"/>
                </a:moveTo>
                <a:lnTo>
                  <a:pt x="1305375" y="0"/>
                </a:lnTo>
                <a:lnTo>
                  <a:pt x="1305375" y="844973"/>
                </a:lnTo>
                <a:lnTo>
                  <a:pt x="0" y="8449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0" name="Freeform 50"/>
          <p:cNvSpPr/>
          <p:nvPr/>
        </p:nvSpPr>
        <p:spPr>
          <a:xfrm>
            <a:off x="7272321" y="7139041"/>
            <a:ext cx="791667" cy="803509"/>
          </a:xfrm>
          <a:custGeom>
            <a:avLst/>
            <a:gdLst/>
            <a:ahLst/>
            <a:cxnLst/>
            <a:rect l="l" t="t" r="r" b="b"/>
            <a:pathLst>
              <a:path w="791667" h="803509">
                <a:moveTo>
                  <a:pt x="0" y="0"/>
                </a:moveTo>
                <a:lnTo>
                  <a:pt x="791668" y="0"/>
                </a:lnTo>
                <a:lnTo>
                  <a:pt x="791668" y="803509"/>
                </a:lnTo>
                <a:lnTo>
                  <a:pt x="0" y="8035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1" name="Freeform 51"/>
          <p:cNvSpPr/>
          <p:nvPr/>
        </p:nvSpPr>
        <p:spPr>
          <a:xfrm>
            <a:off x="10140660" y="5388089"/>
            <a:ext cx="974148" cy="1225787"/>
          </a:xfrm>
          <a:custGeom>
            <a:avLst/>
            <a:gdLst/>
            <a:ahLst/>
            <a:cxnLst/>
            <a:rect l="l" t="t" r="r" b="b"/>
            <a:pathLst>
              <a:path w="974148" h="1225787">
                <a:moveTo>
                  <a:pt x="0" y="0"/>
                </a:moveTo>
                <a:lnTo>
                  <a:pt x="974148" y="0"/>
                </a:lnTo>
                <a:lnTo>
                  <a:pt x="974148" y="1225787"/>
                </a:lnTo>
                <a:lnTo>
                  <a:pt x="0" y="12257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2" name="TextBox 52"/>
          <p:cNvSpPr txBox="1"/>
          <p:nvPr/>
        </p:nvSpPr>
        <p:spPr>
          <a:xfrm>
            <a:off x="13024756" y="2516591"/>
            <a:ext cx="3344303" cy="50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917"/>
              </a:lnSpc>
            </a:pPr>
            <a:r>
              <a:rPr lang="en-US" sz="2798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Kluczowe różnice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2063008" y="5233076"/>
            <a:ext cx="5196292" cy="50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917"/>
              </a:lnSpc>
            </a:pPr>
            <a:r>
              <a:rPr lang="en-US" sz="2798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Przykłady zastosowań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029917" y="4174429"/>
            <a:ext cx="3345115" cy="50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7"/>
              </a:lnSpc>
            </a:pPr>
            <a:r>
              <a:rPr lang="en-US" sz="2798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PURDE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029917" y="4762868"/>
            <a:ext cx="4057041" cy="1831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Usługa płatna: wysyłka elektroniczna do podmiotów posiadających ADE - adres do doręczeń elektronicznych. Potwierdzenia nadania i odbioru w formacie PDF.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3203476" y="3173230"/>
            <a:ext cx="4055824" cy="917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PURDE – w pełni elektroniczny, szybszy i tańszy. PUH – dla odbiorców bez skrzynki e-Doręczeń.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3196483" y="5937312"/>
            <a:ext cx="3710728" cy="1222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PURDE: korespondencja z urzędami i firmami z ADE. </a:t>
            </a:r>
          </a:p>
          <a:p>
            <a:pPr marL="0" lvl="0" indent="0" algn="l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PUH: pisma do osób fizycznych bez ADE.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029917" y="6875735"/>
            <a:ext cx="4641604" cy="50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7"/>
              </a:lnSpc>
            </a:pPr>
            <a:r>
              <a:rPr lang="en-US" sz="2798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PUH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029917" y="7464174"/>
            <a:ext cx="3864707" cy="1526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Usługa hybrydowa: operator drukuje i doręcza tradycyjnie do podmiotów bez ADE- adresu do doręczeń elektronicznych. Potwierdzenia w formacie XML.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6721268" y="3975625"/>
            <a:ext cx="4874040" cy="2943971"/>
            <a:chOff x="0" y="0"/>
            <a:chExt cx="1009254" cy="60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9254" cy="609600"/>
            </a:xfrm>
            <a:custGeom>
              <a:avLst/>
              <a:gdLst/>
              <a:ahLst/>
              <a:cxnLst/>
              <a:rect l="l" t="t" r="r" b="b"/>
              <a:pathLst>
                <a:path w="1009254" h="609600">
                  <a:moveTo>
                    <a:pt x="806054" y="0"/>
                  </a:moveTo>
                  <a:lnTo>
                    <a:pt x="0" y="0"/>
                  </a:lnTo>
                  <a:lnTo>
                    <a:pt x="203200" y="609600"/>
                  </a:lnTo>
                  <a:lnTo>
                    <a:pt x="1009254" y="609600"/>
                  </a:lnTo>
                  <a:lnTo>
                    <a:pt x="806054" y="0"/>
                  </a:lnTo>
                  <a:close/>
                </a:path>
              </a:pathLst>
            </a:custGeom>
            <a:ln w="38100" cap="sq">
              <a:solidFill>
                <a:srgbClr val="B5CCE2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47625"/>
              <a:ext cx="806054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9536976" y="2401248"/>
            <a:ext cx="7731849" cy="1790446"/>
            <a:chOff x="0" y="0"/>
            <a:chExt cx="2749102" cy="63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49102" cy="636603"/>
            </a:xfrm>
            <a:custGeom>
              <a:avLst/>
              <a:gdLst/>
              <a:ahLst/>
              <a:cxnLst/>
              <a:rect l="l" t="t" r="r" b="b"/>
              <a:pathLst>
                <a:path w="2749102" h="636603">
                  <a:moveTo>
                    <a:pt x="0" y="0"/>
                  </a:moveTo>
                  <a:lnTo>
                    <a:pt x="2749102" y="0"/>
                  </a:lnTo>
                  <a:lnTo>
                    <a:pt x="2749102" y="636603"/>
                  </a:lnTo>
                  <a:lnTo>
                    <a:pt x="0" y="63660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1FFFF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749102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6683042"/>
            <a:ext cx="7731849" cy="1790446"/>
            <a:chOff x="0" y="0"/>
            <a:chExt cx="2749102" cy="6366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49102" cy="636603"/>
            </a:xfrm>
            <a:custGeom>
              <a:avLst/>
              <a:gdLst/>
              <a:ahLst/>
              <a:cxnLst/>
              <a:rect l="l" t="t" r="r" b="b"/>
              <a:pathLst>
                <a:path w="2749102" h="636603">
                  <a:moveTo>
                    <a:pt x="0" y="0"/>
                  </a:moveTo>
                  <a:lnTo>
                    <a:pt x="2749102" y="0"/>
                  </a:lnTo>
                  <a:lnTo>
                    <a:pt x="2749102" y="636603"/>
                  </a:lnTo>
                  <a:lnTo>
                    <a:pt x="0" y="63660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1FFFF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49102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866775"/>
            <a:ext cx="9142915" cy="1930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06"/>
              </a:lnSpc>
            </a:pPr>
            <a:r>
              <a:rPr lang="en-US" sz="5361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Schemat Funkcjonowania</a:t>
            </a:r>
          </a:p>
          <a:p>
            <a:pPr marL="0" lvl="0" indent="0" algn="l">
              <a:lnSpc>
                <a:spcPts val="7506"/>
              </a:lnSpc>
            </a:pPr>
            <a:r>
              <a:rPr lang="en-US" sz="5361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e-Doręczeń w UJK</a:t>
            </a:r>
          </a:p>
        </p:txBody>
      </p:sp>
      <p:grpSp>
        <p:nvGrpSpPr>
          <p:cNvPr id="12" name="Group 12"/>
          <p:cNvGrpSpPr/>
          <p:nvPr/>
        </p:nvGrpSpPr>
        <p:grpSpPr>
          <a:xfrm rot="-10800000">
            <a:off x="9153525" y="5094375"/>
            <a:ext cx="8114083" cy="1790446"/>
            <a:chOff x="0" y="0"/>
            <a:chExt cx="2885007" cy="63660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85007" cy="636603"/>
            </a:xfrm>
            <a:custGeom>
              <a:avLst/>
              <a:gdLst/>
              <a:ahLst/>
              <a:cxnLst/>
              <a:rect l="l" t="t" r="r" b="b"/>
              <a:pathLst>
                <a:path w="2885007" h="636603">
                  <a:moveTo>
                    <a:pt x="0" y="0"/>
                  </a:moveTo>
                  <a:lnTo>
                    <a:pt x="2885007" y="0"/>
                  </a:lnTo>
                  <a:lnTo>
                    <a:pt x="2885007" y="636603"/>
                  </a:lnTo>
                  <a:lnTo>
                    <a:pt x="0" y="63660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1FFFF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885007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9526490" y="4928480"/>
            <a:ext cx="2155518" cy="2155518"/>
          </a:xfrm>
          <a:custGeom>
            <a:avLst/>
            <a:gdLst/>
            <a:ahLst/>
            <a:cxnLst/>
            <a:rect l="l" t="t" r="r" b="b"/>
            <a:pathLst>
              <a:path w="2155518" h="2155518">
                <a:moveTo>
                  <a:pt x="0" y="0"/>
                </a:moveTo>
                <a:lnTo>
                  <a:pt x="2155518" y="0"/>
                </a:lnTo>
                <a:lnTo>
                  <a:pt x="2155518" y="2155518"/>
                </a:lnTo>
                <a:lnTo>
                  <a:pt x="0" y="2155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6" name="Group 16"/>
          <p:cNvGrpSpPr/>
          <p:nvPr/>
        </p:nvGrpSpPr>
        <p:grpSpPr>
          <a:xfrm>
            <a:off x="9706333" y="5094375"/>
            <a:ext cx="1809779" cy="1809779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solidFill>
                <a:srgbClr val="F1FFFF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-10800000">
            <a:off x="17268825" y="5094375"/>
            <a:ext cx="1028700" cy="1790446"/>
            <a:chOff x="0" y="0"/>
            <a:chExt cx="365760" cy="63660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65760" cy="636603"/>
            </a:xfrm>
            <a:custGeom>
              <a:avLst/>
              <a:gdLst/>
              <a:ahLst/>
              <a:cxnLst/>
              <a:rect l="l" t="t" r="r" b="b"/>
              <a:pathLst>
                <a:path w="365760" h="636603">
                  <a:moveTo>
                    <a:pt x="0" y="0"/>
                  </a:moveTo>
                  <a:lnTo>
                    <a:pt x="365760" y="0"/>
                  </a:lnTo>
                  <a:lnTo>
                    <a:pt x="365760" y="636603"/>
                  </a:lnTo>
                  <a:lnTo>
                    <a:pt x="0" y="63660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365760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9536976" y="2235353"/>
            <a:ext cx="2155518" cy="2155518"/>
          </a:xfrm>
          <a:custGeom>
            <a:avLst/>
            <a:gdLst/>
            <a:ahLst/>
            <a:cxnLst/>
            <a:rect l="l" t="t" r="r" b="b"/>
            <a:pathLst>
              <a:path w="2155518" h="2155518">
                <a:moveTo>
                  <a:pt x="0" y="0"/>
                </a:moveTo>
                <a:lnTo>
                  <a:pt x="2155517" y="0"/>
                </a:lnTo>
                <a:lnTo>
                  <a:pt x="2155517" y="2155517"/>
                </a:lnTo>
                <a:lnTo>
                  <a:pt x="0" y="21555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23" name="Group 23"/>
          <p:cNvGrpSpPr/>
          <p:nvPr/>
        </p:nvGrpSpPr>
        <p:grpSpPr>
          <a:xfrm>
            <a:off x="9704216" y="2388645"/>
            <a:ext cx="1834985" cy="183498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solidFill>
                <a:srgbClr val="F1FFFF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10800000">
            <a:off x="17279310" y="2401248"/>
            <a:ext cx="1028700" cy="1790446"/>
            <a:chOff x="0" y="0"/>
            <a:chExt cx="365760" cy="63660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65760" cy="636603"/>
            </a:xfrm>
            <a:custGeom>
              <a:avLst/>
              <a:gdLst/>
              <a:ahLst/>
              <a:cxnLst/>
              <a:rect l="l" t="t" r="r" b="b"/>
              <a:pathLst>
                <a:path w="365760" h="636603">
                  <a:moveTo>
                    <a:pt x="0" y="0"/>
                  </a:moveTo>
                  <a:lnTo>
                    <a:pt x="365760" y="0"/>
                  </a:lnTo>
                  <a:lnTo>
                    <a:pt x="365760" y="636603"/>
                  </a:lnTo>
                  <a:lnTo>
                    <a:pt x="0" y="63660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365760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029917" y="3989914"/>
            <a:ext cx="8114083" cy="1790446"/>
            <a:chOff x="0" y="0"/>
            <a:chExt cx="2885007" cy="63660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885007" cy="636603"/>
            </a:xfrm>
            <a:custGeom>
              <a:avLst/>
              <a:gdLst/>
              <a:ahLst/>
              <a:cxnLst/>
              <a:rect l="l" t="t" r="r" b="b"/>
              <a:pathLst>
                <a:path w="2885007" h="636603">
                  <a:moveTo>
                    <a:pt x="0" y="0"/>
                  </a:moveTo>
                  <a:lnTo>
                    <a:pt x="2885007" y="0"/>
                  </a:lnTo>
                  <a:lnTo>
                    <a:pt x="2885007" y="636603"/>
                  </a:lnTo>
                  <a:lnTo>
                    <a:pt x="0" y="63660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1FFFF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2885007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 rot="-10800000">
            <a:off x="6615517" y="3790738"/>
            <a:ext cx="2155518" cy="2155518"/>
          </a:xfrm>
          <a:custGeom>
            <a:avLst/>
            <a:gdLst/>
            <a:ahLst/>
            <a:cxnLst/>
            <a:rect l="l" t="t" r="r" b="b"/>
            <a:pathLst>
              <a:path w="2155518" h="2155518">
                <a:moveTo>
                  <a:pt x="0" y="0"/>
                </a:moveTo>
                <a:lnTo>
                  <a:pt x="2155518" y="0"/>
                </a:lnTo>
                <a:lnTo>
                  <a:pt x="2155518" y="2155518"/>
                </a:lnTo>
                <a:lnTo>
                  <a:pt x="0" y="2155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3" name="Group 33"/>
          <p:cNvGrpSpPr/>
          <p:nvPr/>
        </p:nvGrpSpPr>
        <p:grpSpPr>
          <a:xfrm rot="-10800000">
            <a:off x="6781413" y="3970581"/>
            <a:ext cx="1809779" cy="1809779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solidFill>
                <a:srgbClr val="F1FFFF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 rot="5400000" flipV="1">
            <a:off x="14900853" y="7200900"/>
            <a:ext cx="2659494" cy="4114800"/>
          </a:xfrm>
          <a:custGeom>
            <a:avLst/>
            <a:gdLst/>
            <a:ahLst/>
            <a:cxnLst/>
            <a:rect l="l" t="t" r="r" b="b"/>
            <a:pathLst>
              <a:path w="2659494" h="4114800">
                <a:moveTo>
                  <a:pt x="0" y="4114800"/>
                </a:moveTo>
                <a:lnTo>
                  <a:pt x="2659494" y="4114800"/>
                </a:lnTo>
                <a:lnTo>
                  <a:pt x="2659494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7" name="Freeform 37"/>
          <p:cNvSpPr/>
          <p:nvPr/>
        </p:nvSpPr>
        <p:spPr>
          <a:xfrm>
            <a:off x="16369059" y="1028700"/>
            <a:ext cx="890241" cy="222560"/>
          </a:xfrm>
          <a:custGeom>
            <a:avLst/>
            <a:gdLst/>
            <a:ahLst/>
            <a:cxnLst/>
            <a:rect l="l" t="t" r="r" b="b"/>
            <a:pathLst>
              <a:path w="890241" h="222560">
                <a:moveTo>
                  <a:pt x="0" y="0"/>
                </a:moveTo>
                <a:lnTo>
                  <a:pt x="890241" y="0"/>
                </a:lnTo>
                <a:lnTo>
                  <a:pt x="890241" y="222560"/>
                </a:lnTo>
                <a:lnTo>
                  <a:pt x="0" y="22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8" name="Group 38"/>
          <p:cNvGrpSpPr/>
          <p:nvPr/>
        </p:nvGrpSpPr>
        <p:grpSpPr>
          <a:xfrm>
            <a:off x="0" y="3989914"/>
            <a:ext cx="1028700" cy="1790446"/>
            <a:chOff x="0" y="0"/>
            <a:chExt cx="365760" cy="636603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365760" cy="636603"/>
            </a:xfrm>
            <a:custGeom>
              <a:avLst/>
              <a:gdLst/>
              <a:ahLst/>
              <a:cxnLst/>
              <a:rect l="l" t="t" r="r" b="b"/>
              <a:pathLst>
                <a:path w="365760" h="636603">
                  <a:moveTo>
                    <a:pt x="0" y="0"/>
                  </a:moveTo>
                  <a:lnTo>
                    <a:pt x="365760" y="0"/>
                  </a:lnTo>
                  <a:lnTo>
                    <a:pt x="365760" y="636603"/>
                  </a:lnTo>
                  <a:lnTo>
                    <a:pt x="0" y="63660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47625"/>
              <a:ext cx="365760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41" name="Freeform 41"/>
          <p:cNvSpPr/>
          <p:nvPr/>
        </p:nvSpPr>
        <p:spPr>
          <a:xfrm rot="-10800000">
            <a:off x="6605032" y="6483866"/>
            <a:ext cx="2155518" cy="2155518"/>
          </a:xfrm>
          <a:custGeom>
            <a:avLst/>
            <a:gdLst/>
            <a:ahLst/>
            <a:cxnLst/>
            <a:rect l="l" t="t" r="r" b="b"/>
            <a:pathLst>
              <a:path w="2155518" h="2155518">
                <a:moveTo>
                  <a:pt x="0" y="0"/>
                </a:moveTo>
                <a:lnTo>
                  <a:pt x="2155517" y="0"/>
                </a:lnTo>
                <a:lnTo>
                  <a:pt x="2155517" y="2155517"/>
                </a:lnTo>
                <a:lnTo>
                  <a:pt x="0" y="21555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42" name="Group 42"/>
          <p:cNvGrpSpPr/>
          <p:nvPr/>
        </p:nvGrpSpPr>
        <p:grpSpPr>
          <a:xfrm rot="-10800000">
            <a:off x="6758325" y="6651106"/>
            <a:ext cx="1834985" cy="1834985"/>
            <a:chOff x="0" y="0"/>
            <a:chExt cx="812800" cy="812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solidFill>
                <a:srgbClr val="F1FFFF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-10485" y="6683042"/>
            <a:ext cx="1028700" cy="1790446"/>
            <a:chOff x="0" y="0"/>
            <a:chExt cx="365760" cy="636603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365760" cy="636603"/>
            </a:xfrm>
            <a:custGeom>
              <a:avLst/>
              <a:gdLst/>
              <a:ahLst/>
              <a:cxnLst/>
              <a:rect l="l" t="t" r="r" b="b"/>
              <a:pathLst>
                <a:path w="365760" h="636603">
                  <a:moveTo>
                    <a:pt x="0" y="0"/>
                  </a:moveTo>
                  <a:lnTo>
                    <a:pt x="365760" y="0"/>
                  </a:lnTo>
                  <a:lnTo>
                    <a:pt x="365760" y="636603"/>
                  </a:lnTo>
                  <a:lnTo>
                    <a:pt x="0" y="63660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47625"/>
              <a:ext cx="365760" cy="684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48" name="Freeform 48"/>
          <p:cNvSpPr/>
          <p:nvPr/>
        </p:nvSpPr>
        <p:spPr>
          <a:xfrm>
            <a:off x="7152789" y="4455761"/>
            <a:ext cx="1080975" cy="825472"/>
          </a:xfrm>
          <a:custGeom>
            <a:avLst/>
            <a:gdLst/>
            <a:ahLst/>
            <a:cxnLst/>
            <a:rect l="l" t="t" r="r" b="b"/>
            <a:pathLst>
              <a:path w="1080975" h="825472">
                <a:moveTo>
                  <a:pt x="0" y="0"/>
                </a:moveTo>
                <a:lnTo>
                  <a:pt x="1080974" y="0"/>
                </a:lnTo>
                <a:lnTo>
                  <a:pt x="1080974" y="825472"/>
                </a:lnTo>
                <a:lnTo>
                  <a:pt x="0" y="8254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9" name="Freeform 49"/>
          <p:cNvSpPr/>
          <p:nvPr/>
        </p:nvSpPr>
        <p:spPr>
          <a:xfrm>
            <a:off x="10127482" y="2881420"/>
            <a:ext cx="953534" cy="863382"/>
          </a:xfrm>
          <a:custGeom>
            <a:avLst/>
            <a:gdLst/>
            <a:ahLst/>
            <a:cxnLst/>
            <a:rect l="l" t="t" r="r" b="b"/>
            <a:pathLst>
              <a:path w="953534" h="863382">
                <a:moveTo>
                  <a:pt x="0" y="0"/>
                </a:moveTo>
                <a:lnTo>
                  <a:pt x="953534" y="0"/>
                </a:lnTo>
                <a:lnTo>
                  <a:pt x="953534" y="863383"/>
                </a:lnTo>
                <a:lnTo>
                  <a:pt x="0" y="8633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0" name="Freeform 50"/>
          <p:cNvSpPr/>
          <p:nvPr/>
        </p:nvSpPr>
        <p:spPr>
          <a:xfrm>
            <a:off x="7037102" y="6924356"/>
            <a:ext cx="1117211" cy="1174887"/>
          </a:xfrm>
          <a:custGeom>
            <a:avLst/>
            <a:gdLst/>
            <a:ahLst/>
            <a:cxnLst/>
            <a:rect l="l" t="t" r="r" b="b"/>
            <a:pathLst>
              <a:path w="1117211" h="1174887">
                <a:moveTo>
                  <a:pt x="0" y="0"/>
                </a:moveTo>
                <a:lnTo>
                  <a:pt x="1117211" y="0"/>
                </a:lnTo>
                <a:lnTo>
                  <a:pt x="1117211" y="1174887"/>
                </a:lnTo>
                <a:lnTo>
                  <a:pt x="0" y="11748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1" name="Freeform 51"/>
          <p:cNvSpPr/>
          <p:nvPr/>
        </p:nvSpPr>
        <p:spPr>
          <a:xfrm>
            <a:off x="10178204" y="5753038"/>
            <a:ext cx="887008" cy="506401"/>
          </a:xfrm>
          <a:custGeom>
            <a:avLst/>
            <a:gdLst/>
            <a:ahLst/>
            <a:cxnLst/>
            <a:rect l="l" t="t" r="r" b="b"/>
            <a:pathLst>
              <a:path w="887008" h="506401">
                <a:moveTo>
                  <a:pt x="0" y="0"/>
                </a:moveTo>
                <a:lnTo>
                  <a:pt x="887008" y="0"/>
                </a:lnTo>
                <a:lnTo>
                  <a:pt x="887008" y="506401"/>
                </a:lnTo>
                <a:lnTo>
                  <a:pt x="0" y="5064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2" name="TextBox 52"/>
          <p:cNvSpPr txBox="1"/>
          <p:nvPr/>
        </p:nvSpPr>
        <p:spPr>
          <a:xfrm>
            <a:off x="12737104" y="2602467"/>
            <a:ext cx="3344303" cy="342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665"/>
              </a:lnSpc>
            </a:pPr>
            <a:r>
              <a:rPr lang="en-US" sz="1903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UJK Wysyła Dokument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3559439" y="5247954"/>
            <a:ext cx="3343897" cy="342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665"/>
              </a:lnSpc>
            </a:pPr>
            <a:r>
              <a:rPr lang="en-US" sz="1903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Sprawdzenie ADE Odbiorcy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029917" y="4212529"/>
            <a:ext cx="3345115" cy="349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05"/>
              </a:lnSpc>
            </a:pPr>
            <a:r>
              <a:rPr lang="en-US" sz="2003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Posiada ADE– Tryb PURDE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029917" y="4762868"/>
            <a:ext cx="4985210" cy="1222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Przesyłka elektroniczna przygotowana zgodnie z wytycznymi przekazana do skrzynki e-Doręczeń. Potwierdzenia w formacie PDF.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3203476" y="3173230"/>
            <a:ext cx="4055824" cy="1526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Nadawca przygotowuje zgodnie z wytycznymi dokument.Kancelaria lub Punkt Kancelaryjny wysyła w systemie e-usług klasy EZD zintegrowanym z e-Doręczeniami .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3548572" y="5836367"/>
            <a:ext cx="3710728" cy="213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Pracownik Kancelarii lub Punktu Kancelaryjnego może sprawdzić w wyszukiwarce ADE w systemie e-usług klasy EZD, czy odbiorca posiada Adres do Doręczeń Elektronicznych.Po weryfikacji wybiera tryb PURDE lub PUH.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029917" y="6904310"/>
            <a:ext cx="3344709" cy="342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65"/>
              </a:lnSpc>
            </a:pPr>
            <a:r>
              <a:rPr lang="en-US" sz="1903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Nie posiada ADE– Tryb PUH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029917" y="7464174"/>
            <a:ext cx="3734609" cy="1831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Przesyłka elektroniczna przygotowana zgodnie z wytycznymi. Operator (Poczta Polska) drukuje i doręcza tradycyjnie. Potwierdzenia w formacie XML.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7787044" cy="9042985"/>
            <a:chOff x="0" y="0"/>
            <a:chExt cx="2050909" cy="23816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50909" cy="2381691"/>
            </a:xfrm>
            <a:custGeom>
              <a:avLst/>
              <a:gdLst/>
              <a:ahLst/>
              <a:cxnLst/>
              <a:rect l="l" t="t" r="r" b="b"/>
              <a:pathLst>
                <a:path w="2050909" h="2381691">
                  <a:moveTo>
                    <a:pt x="0" y="0"/>
                  </a:moveTo>
                  <a:lnTo>
                    <a:pt x="2050909" y="0"/>
                  </a:lnTo>
                  <a:lnTo>
                    <a:pt x="2050909" y="2381691"/>
                  </a:lnTo>
                  <a:lnTo>
                    <a:pt x="0" y="2381691"/>
                  </a:lnTo>
                  <a:close/>
                </a:path>
              </a:pathLst>
            </a:custGeom>
            <a:solidFill>
              <a:srgbClr val="FFFFFF"/>
            </a:solidFill>
            <a:ln w="142875" cap="sq">
              <a:solidFill>
                <a:srgbClr val="B5CCE2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050909" cy="24388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809419" y="6667472"/>
            <a:ext cx="6681431" cy="1261081"/>
            <a:chOff x="0" y="0"/>
            <a:chExt cx="812800" cy="15341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153411"/>
            </a:xfrm>
            <a:custGeom>
              <a:avLst/>
              <a:gdLst/>
              <a:ahLst/>
              <a:cxnLst/>
              <a:rect l="l" t="t" r="r" b="b"/>
              <a:pathLst>
                <a:path w="812800" h="153411">
                  <a:moveTo>
                    <a:pt x="406400" y="0"/>
                  </a:moveTo>
                  <a:cubicBezTo>
                    <a:pt x="181951" y="0"/>
                    <a:pt x="0" y="34342"/>
                    <a:pt x="0" y="76706"/>
                  </a:cubicBezTo>
                  <a:cubicBezTo>
                    <a:pt x="0" y="119069"/>
                    <a:pt x="181951" y="153411"/>
                    <a:pt x="406400" y="153411"/>
                  </a:cubicBezTo>
                  <a:cubicBezTo>
                    <a:pt x="630849" y="153411"/>
                    <a:pt x="812800" y="119069"/>
                    <a:pt x="812800" y="76706"/>
                  </a:cubicBezTo>
                  <a:cubicBezTo>
                    <a:pt x="812800" y="3434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-42768"/>
              <a:ext cx="660400" cy="1817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5400000" flipV="1">
            <a:off x="14900853" y="7200900"/>
            <a:ext cx="2659494" cy="4114800"/>
          </a:xfrm>
          <a:custGeom>
            <a:avLst/>
            <a:gdLst/>
            <a:ahLst/>
            <a:cxnLst/>
            <a:rect l="l" t="t" r="r" b="b"/>
            <a:pathLst>
              <a:path w="2659494" h="4114800">
                <a:moveTo>
                  <a:pt x="0" y="4114800"/>
                </a:moveTo>
                <a:lnTo>
                  <a:pt x="2659494" y="4114800"/>
                </a:lnTo>
                <a:lnTo>
                  <a:pt x="2659494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6369059" y="1028700"/>
            <a:ext cx="890241" cy="222560"/>
          </a:xfrm>
          <a:custGeom>
            <a:avLst/>
            <a:gdLst/>
            <a:ahLst/>
            <a:cxnLst/>
            <a:rect l="l" t="t" r="r" b="b"/>
            <a:pathLst>
              <a:path w="890241" h="222560">
                <a:moveTo>
                  <a:pt x="0" y="0"/>
                </a:moveTo>
                <a:lnTo>
                  <a:pt x="890241" y="0"/>
                </a:lnTo>
                <a:lnTo>
                  <a:pt x="890241" y="222560"/>
                </a:lnTo>
                <a:lnTo>
                  <a:pt x="0" y="22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1730598" y="4670965"/>
            <a:ext cx="6383248" cy="4587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29"/>
              </a:lnSpc>
            </a:pPr>
            <a:r>
              <a:rPr lang="en-US" sz="202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Regulamin świadczenia publicznej usługi rejestrowanego doręczenia elektronicznego i hybrydowego – dostępny na stronach Poczty Polskiej.</a:t>
            </a:r>
          </a:p>
          <a:p>
            <a:pPr marL="0" lvl="0" indent="0" algn="just">
              <a:lnSpc>
                <a:spcPts val="2829"/>
              </a:lnSpc>
            </a:pPr>
            <a:r>
              <a:rPr lang="en-US" sz="202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 Zarządzenia Nr 14/2025 Rektora UJK z dnia 30 stycznia 2025 r. - zmiana Zarządzeniem</a:t>
            </a:r>
          </a:p>
          <a:p>
            <a:pPr marL="0" lvl="0" indent="0" algn="just">
              <a:lnSpc>
                <a:spcPts val="2829"/>
              </a:lnSpc>
            </a:pPr>
            <a:r>
              <a:rPr lang="en-US" sz="202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Nr 51/2025 Rektora UJK z dnia 18 marca 2025 r. wraz załącznikami 1 i 2</a:t>
            </a:r>
          </a:p>
          <a:p>
            <a:pPr marL="0" lvl="0" indent="0" algn="just">
              <a:lnSpc>
                <a:spcPts val="2829"/>
              </a:lnSpc>
            </a:pPr>
            <a:r>
              <a:rPr lang="en-US" sz="202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Klauzula informacyjna RODO dotycząca                e-Doręczeń dostępna na BIP UJK.</a:t>
            </a:r>
          </a:p>
          <a:p>
            <a:pPr marL="0" lvl="0" indent="0" algn="just">
              <a:lnSpc>
                <a:spcPts val="2829"/>
              </a:lnSpc>
            </a:pPr>
            <a:r>
              <a:rPr lang="en-US" sz="202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Obowiązek stosowania się do wymogów prawnych i obowiązujących procedur przez wszystkich pracowników UJK.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30598" y="1533815"/>
            <a:ext cx="4322967" cy="2905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41"/>
              </a:lnSpc>
            </a:pPr>
            <a:r>
              <a:rPr lang="en-US" sz="4101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Regulacje i zasady</a:t>
            </a:r>
          </a:p>
          <a:p>
            <a:pPr marL="0" lvl="0" indent="0" algn="l">
              <a:lnSpc>
                <a:spcPts val="5741"/>
              </a:lnSpc>
            </a:pPr>
            <a:r>
              <a:rPr lang="en-US" sz="4101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korzystania</a:t>
            </a:r>
          </a:p>
          <a:p>
            <a:pPr marL="0" lvl="0" indent="0" algn="l">
              <a:lnSpc>
                <a:spcPts val="5741"/>
              </a:lnSpc>
            </a:pPr>
            <a:r>
              <a:rPr lang="en-US" sz="4101" b="1">
                <a:solidFill>
                  <a:srgbClr val="326C9C"/>
                </a:solidFill>
                <a:latin typeface="Poppins Bold"/>
                <a:ea typeface="Poppins Bold"/>
                <a:cs typeface="Poppins Bold"/>
                <a:sym typeface="Poppins Bold"/>
              </a:rPr>
              <a:t>z e-Doręczeń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18941" y="7277577"/>
            <a:ext cx="7225059" cy="1363688"/>
            <a:chOff x="0" y="0"/>
            <a:chExt cx="812800" cy="1534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53411"/>
            </a:xfrm>
            <a:custGeom>
              <a:avLst/>
              <a:gdLst/>
              <a:ahLst/>
              <a:cxnLst/>
              <a:rect l="l" t="t" r="r" b="b"/>
              <a:pathLst>
                <a:path w="812800" h="153411">
                  <a:moveTo>
                    <a:pt x="406400" y="0"/>
                  </a:moveTo>
                  <a:cubicBezTo>
                    <a:pt x="181951" y="0"/>
                    <a:pt x="0" y="34342"/>
                    <a:pt x="0" y="76706"/>
                  </a:cubicBezTo>
                  <a:cubicBezTo>
                    <a:pt x="0" y="119069"/>
                    <a:pt x="181951" y="153411"/>
                    <a:pt x="406400" y="153411"/>
                  </a:cubicBezTo>
                  <a:cubicBezTo>
                    <a:pt x="630849" y="153411"/>
                    <a:pt x="812800" y="119069"/>
                    <a:pt x="812800" y="76706"/>
                  </a:cubicBezTo>
                  <a:cubicBezTo>
                    <a:pt x="812800" y="3434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-42768"/>
              <a:ext cx="660400" cy="1817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00602" y="5169281"/>
            <a:ext cx="919534" cy="919534"/>
          </a:xfrm>
          <a:custGeom>
            <a:avLst/>
            <a:gdLst/>
            <a:ahLst/>
            <a:cxnLst/>
            <a:rect l="l" t="t" r="r" b="b"/>
            <a:pathLst>
              <a:path w="919534" h="919534">
                <a:moveTo>
                  <a:pt x="0" y="0"/>
                </a:moveTo>
                <a:lnTo>
                  <a:pt x="919534" y="0"/>
                </a:lnTo>
                <a:lnTo>
                  <a:pt x="919534" y="919535"/>
                </a:lnTo>
                <a:lnTo>
                  <a:pt x="0" y="9195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-1196927" y="3751657"/>
            <a:ext cx="2225627" cy="2225627"/>
          </a:xfrm>
          <a:custGeom>
            <a:avLst/>
            <a:gdLst/>
            <a:ahLst/>
            <a:cxnLst/>
            <a:rect l="l" t="t" r="r" b="b"/>
            <a:pathLst>
              <a:path w="2225627" h="2225627">
                <a:moveTo>
                  <a:pt x="0" y="0"/>
                </a:moveTo>
                <a:lnTo>
                  <a:pt x="2225627" y="0"/>
                </a:lnTo>
                <a:lnTo>
                  <a:pt x="2225627" y="2225627"/>
                </a:lnTo>
                <a:lnTo>
                  <a:pt x="0" y="22256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 rot="5400000" flipV="1">
            <a:off x="14900853" y="7200900"/>
            <a:ext cx="2659494" cy="4114800"/>
          </a:xfrm>
          <a:custGeom>
            <a:avLst/>
            <a:gdLst/>
            <a:ahLst/>
            <a:cxnLst/>
            <a:rect l="l" t="t" r="r" b="b"/>
            <a:pathLst>
              <a:path w="2659494" h="4114800">
                <a:moveTo>
                  <a:pt x="0" y="4114800"/>
                </a:moveTo>
                <a:lnTo>
                  <a:pt x="2659494" y="4114800"/>
                </a:lnTo>
                <a:lnTo>
                  <a:pt x="2659494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028700" y="1028700"/>
            <a:ext cx="890241" cy="222560"/>
          </a:xfrm>
          <a:custGeom>
            <a:avLst/>
            <a:gdLst/>
            <a:ahLst/>
            <a:cxnLst/>
            <a:rect l="l" t="t" r="r" b="b"/>
            <a:pathLst>
              <a:path w="890241" h="222560">
                <a:moveTo>
                  <a:pt x="0" y="0"/>
                </a:moveTo>
                <a:lnTo>
                  <a:pt x="890241" y="0"/>
                </a:lnTo>
                <a:lnTo>
                  <a:pt x="890241" y="222560"/>
                </a:lnTo>
                <a:lnTo>
                  <a:pt x="0" y="22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1372833" y="2877648"/>
            <a:ext cx="5284704" cy="6551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8553" lvl="1" indent="-249276" algn="l">
              <a:lnSpc>
                <a:spcPts val="3232"/>
              </a:lnSpc>
              <a:buFont typeface="Arial"/>
              <a:buChar char="•"/>
            </a:pPr>
            <a:r>
              <a:rPr lang="en-US" sz="230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e-Doręczenia – bezpieczna i prawnie wiążąca forma doręczeń dla UJK od 2025 r. </a:t>
            </a:r>
          </a:p>
          <a:p>
            <a:pPr marL="498553" lvl="1" indent="-249276" algn="l">
              <a:lnSpc>
                <a:spcPts val="3232"/>
              </a:lnSpc>
              <a:buFont typeface="Arial"/>
              <a:buChar char="•"/>
            </a:pPr>
            <a:r>
              <a:rPr lang="en-US" sz="230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Od 1 stycznia 2026 r. </a:t>
            </a:r>
          </a:p>
          <a:p>
            <a:pPr marL="498553" lvl="1" indent="-249276" algn="l">
              <a:lnSpc>
                <a:spcPts val="3232"/>
              </a:lnSpc>
              <a:buFont typeface="Arial"/>
              <a:buChar char="•"/>
            </a:pPr>
            <a:r>
              <a:rPr lang="en-US" sz="230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e-Doręczenia stają się podstawowym kanałem komunikacji elektronicznej administracji i stopniowo także innych podmiotów</a:t>
            </a:r>
          </a:p>
          <a:p>
            <a:pPr marL="498553" lvl="1" indent="-249276" algn="l">
              <a:lnSpc>
                <a:spcPts val="3232"/>
              </a:lnSpc>
              <a:buFont typeface="Arial"/>
              <a:buChar char="•"/>
            </a:pPr>
            <a:r>
              <a:rPr lang="en-US" sz="230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kończy się możliwość korzystania z tradycyjnej formy przesłania listu ze zwrotnym potwierdzeniem odbioru(żółta zwrotka) z wyjątkiem odstępstw zawartych w Zarządzeniu nr 14/2025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86258" y="5196594"/>
            <a:ext cx="6256787" cy="750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77"/>
              </a:lnSpc>
            </a:pPr>
            <a:r>
              <a:rPr lang="en-US" sz="4198">
                <a:solidFill>
                  <a:srgbClr val="326C9C"/>
                </a:solidFill>
                <a:latin typeface="Poppins"/>
                <a:ea typeface="Poppins"/>
                <a:cs typeface="Poppins"/>
                <a:sym typeface="Poppins"/>
              </a:rPr>
              <a:t>PODSUMOWANIE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36366" y="1450402"/>
            <a:ext cx="6256787" cy="1118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37"/>
              </a:lnSpc>
            </a:pPr>
            <a:r>
              <a:rPr lang="en-US" sz="209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Kontakt: Sekcja ds. Zarządzania Dokumentacją Elektroniczną</a:t>
            </a:r>
          </a:p>
          <a:p>
            <a:pPr marL="0" lvl="0" indent="0" algn="ctr">
              <a:lnSpc>
                <a:spcPts val="2937"/>
              </a:lnSpc>
            </a:pPr>
            <a:r>
              <a:rPr lang="en-US" sz="209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Tel. 7874 lub 7894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494</Words>
  <Application>Microsoft Office PowerPoint</Application>
  <PresentationFormat>Niestandardowy</PresentationFormat>
  <Paragraphs>50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Poppins Bold</vt:lpstr>
      <vt:lpstr>Calibri</vt:lpstr>
      <vt:lpstr>Arial</vt:lpstr>
      <vt:lpstr>Poppins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e-Doręczenia na UJK Kielce</dc:title>
  <dc:creator>Paula Majcherczyk</dc:creator>
  <cp:lastModifiedBy>Paula Majcherczyk</cp:lastModifiedBy>
  <cp:revision>3</cp:revision>
  <dcterms:created xsi:type="dcterms:W3CDTF">2006-08-16T00:00:00Z</dcterms:created>
  <dcterms:modified xsi:type="dcterms:W3CDTF">2026-07-22T06:39:28Z</dcterms:modified>
  <dc:identifier>DAHOOR0mOv0</dc:identifier>
</cp:coreProperties>
</file>