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65" r:id="rId4"/>
    <p:sldId id="268" r:id="rId5"/>
    <p:sldId id="299" r:id="rId6"/>
    <p:sldId id="266" r:id="rId7"/>
    <p:sldId id="267" r:id="rId8"/>
    <p:sldId id="284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1" r:id="rId21"/>
    <p:sldId id="310" r:id="rId22"/>
    <p:sldId id="293" r:id="rId23"/>
  </p:sldIdLst>
  <p:sldSz cx="9144000" cy="6858000" type="screen4x3"/>
  <p:notesSz cx="67691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0" autoAdjust="0"/>
    <p:restoredTop sz="94660"/>
  </p:normalViewPr>
  <p:slideViewPr>
    <p:cSldViewPr>
      <p:cViewPr varScale="1">
        <p:scale>
          <a:sx n="102" d="100"/>
          <a:sy n="102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82E9D-45C8-430E-8282-7D984F7B24FD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35F2-EB05-4589-84A4-6D52427C7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FD335-6D8E-486A-8F5F-DFC7325903F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06.10.2025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2592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Ankieta oceniająca </a:t>
            </a:r>
            <a:br>
              <a:rPr lang="pl-PL" b="1" dirty="0"/>
            </a:br>
            <a:r>
              <a:rPr lang="pl-PL" b="1" dirty="0"/>
              <a:t>obsługę administracyjną</a:t>
            </a:r>
            <a:br>
              <a:rPr lang="pl-PL" b="1" dirty="0"/>
            </a:br>
            <a:r>
              <a:rPr lang="pl-PL" b="1" dirty="0"/>
              <a:t>w roku akademickim 2024/2025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3681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Termin: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1 stycznia – 31 marca 2025 roku</a:t>
            </a:r>
          </a:p>
        </p:txBody>
      </p:sp>
    </p:spTree>
    <p:extLst>
      <p:ext uri="{BB962C8B-B14F-4D97-AF65-F5344CB8AC3E}">
        <p14:creationId xmlns:p14="http://schemas.microsoft.com/office/powerpoint/2010/main" val="188728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1. Biblioteka Uniwersytecka w Kielcach (BU)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4,69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5. Średnie oceny Biblioteki Uniwersyteckiej z podziałem na poszczególne wydziały oraz filię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B12F07-71D4-D8B7-4EA1-91D1F625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16" y="1389297"/>
            <a:ext cx="7383367" cy="47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2. Studium Języków Obcych w Kielcach (SJO)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4,50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6. Średnie oceny Studium Języków Obcych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F28DA6F-4A42-B758-21D9-4E08E2F0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58" y="1353188"/>
            <a:ext cx="7317283" cy="48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3. Uniwersyteckie Centrum Sportu w Kielcach (UCS)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4,69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7. Średnie oceny Uniwersyteckiego Centrum Sportu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ABF6736-E396-068D-F9A7-B49B8347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2" y="1324552"/>
            <a:ext cx="7251695" cy="48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4. Domy studenta w Kielcach (DS)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</a:t>
            </a:r>
            <a:r>
              <a:rPr lang="pl-PL" sz="2000" b="1" dirty="0">
                <a:solidFill>
                  <a:srgbClr val="FF0000"/>
                </a:solidFill>
              </a:rPr>
              <a:t>4,38</a:t>
            </a:r>
            <a:r>
              <a:rPr lang="pl-PL" sz="2000" b="1" dirty="0">
                <a:solidFill>
                  <a:srgbClr val="C00000"/>
                </a:solidFill>
              </a:rPr>
              <a:t> </a:t>
            </a:r>
            <a:r>
              <a:rPr lang="pl-PL" sz="1600" b="1" dirty="0">
                <a:solidFill>
                  <a:srgbClr val="C00000"/>
                </a:solidFill>
              </a:rPr>
              <a:t>(w ub. r. </a:t>
            </a:r>
            <a:r>
              <a:rPr lang="pl-PL" sz="1600" b="1" dirty="0" err="1">
                <a:solidFill>
                  <a:srgbClr val="C00000"/>
                </a:solidFill>
              </a:rPr>
              <a:t>ak</a:t>
            </a:r>
            <a:r>
              <a:rPr lang="pl-PL" sz="1600" b="1" dirty="0">
                <a:solidFill>
                  <a:srgbClr val="C00000"/>
                </a:solidFill>
              </a:rPr>
              <a:t>. 4,28)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8. Średnie oceny domów studenta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5868534-BED0-6673-9A94-3A20C48B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1" y="1353511"/>
            <a:ext cx="7510458" cy="4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5. Centrum Nauki i Kultury w Kielcach (</a:t>
            </a:r>
            <a:r>
              <a:rPr lang="pl-PL" sz="2200" b="1" dirty="0" err="1"/>
              <a:t>CNiK</a:t>
            </a:r>
            <a:r>
              <a:rPr lang="pl-PL" sz="2200" b="1" dirty="0"/>
              <a:t>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 68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9. Średnie oceny Centrum Nauki i Kultury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845BCC1-C3D3-5B5A-5015-7DA86ECA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05" y="1347414"/>
            <a:ext cx="7431390" cy="48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6. Akademickie Biuro Karier w Kielcach (ABK)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4,52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10. Średnie oceny Akademickiego Biura Karier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3ACAB7F-64B0-B4EE-50A7-F853FD33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1" y="1268760"/>
            <a:ext cx="7443078" cy="48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368086"/>
            <a:ext cx="936104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spc="-20" dirty="0"/>
              <a:t>Pyt. 7. Centrum Wsparcia Osób z Niepełnosprawnościami w Kielcach (</a:t>
            </a:r>
            <a:r>
              <a:rPr lang="pl-PL" sz="2200" b="1" spc="-20" dirty="0" err="1"/>
              <a:t>CWOzN</a:t>
            </a:r>
            <a:r>
              <a:rPr lang="pl-PL" sz="2200" b="1" spc="-20" dirty="0"/>
              <a:t>)</a:t>
            </a:r>
            <a:r>
              <a:rPr lang="pl-PL" sz="2200" b="1" dirty="0"/>
              <a:t>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</a:t>
            </a:r>
            <a:r>
              <a:rPr lang="pl-PL" sz="2000" b="1" dirty="0">
                <a:solidFill>
                  <a:srgbClr val="00B050"/>
                </a:solidFill>
              </a:rPr>
              <a:t>4,73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11. Średnie oceny Centrum Wsparcia Osób z Niepełnosprawnościami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3E85305-9539-678F-47D8-336CBDBC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8939"/>
            <a:ext cx="7443077" cy="48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/>
              <a:t>Pyt. 8. Centrum Edukacji Nauczycielskiej w Kielcach (CEN)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C00000"/>
                </a:solidFill>
              </a:rPr>
              <a:t>średnia ocena na UJK: 4,69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12. Średnie oceny Centrum Edukacji Nauczycielskiej z podziałem na poszczególne wydziały oraz filię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DB5D39C-8386-8C5F-5B6E-5EADB87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05" y="1300280"/>
            <a:ext cx="7431390" cy="48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CFC0-0DCF-1E1F-5ADA-071F4A0B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100" b="1" dirty="0"/>
              <a:t>Pyt. 9. Centrum Wsparcia Psychologicznego i Psychoedukacji w Kielcach (</a:t>
            </a:r>
            <a:r>
              <a:rPr lang="pl-PL" sz="2100" b="1" dirty="0" err="1"/>
              <a:t>CWPiP</a:t>
            </a:r>
            <a:r>
              <a:rPr lang="pl-PL" sz="2100" b="1" dirty="0"/>
              <a:t>) </a:t>
            </a:r>
          </a:p>
          <a:p>
            <a:pPr marL="0" indent="0" algn="ctr">
              <a:buNone/>
            </a:pPr>
            <a:r>
              <a:rPr lang="pl-PL" sz="2100" b="1" dirty="0">
                <a:solidFill>
                  <a:srgbClr val="C00000"/>
                </a:solidFill>
              </a:rPr>
              <a:t>średnia ocena na UJK: 4,43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3FC083-C34E-5D67-179E-52B9AE093A32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13. Średnie oceny Centrum Wsparcia Psychologicznego i Psychoedukacji z podziałem na poszczególne wydziały oraz filię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A8E703D-357A-24EC-A65A-7E122F9C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69" y="1348939"/>
            <a:ext cx="7432461" cy="48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5EEAF-181A-0CDB-124C-21CF4D00F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0E79AE-C27E-B1E5-75D8-6FB8698B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086"/>
            <a:ext cx="91440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100" b="1" dirty="0"/>
              <a:t>Pyt. 10. Centrum Symulacji Medycznej w Collegium Medicum w Kielcach (CSM) </a:t>
            </a:r>
          </a:p>
          <a:p>
            <a:pPr marL="0" indent="0" algn="ctr">
              <a:buNone/>
            </a:pPr>
            <a:r>
              <a:rPr lang="pl-PL" sz="2100" b="1" dirty="0">
                <a:solidFill>
                  <a:srgbClr val="C00000"/>
                </a:solidFill>
              </a:rPr>
              <a:t>średnia ocena na UJK: 4,65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1226C12-3F97-D805-48B0-08986EAB4E6C}"/>
              </a:ext>
            </a:extLst>
          </p:cNvPr>
          <p:cNvSpPr txBox="1"/>
          <p:nvPr/>
        </p:nvSpPr>
        <p:spPr>
          <a:xfrm>
            <a:off x="0" y="6347567"/>
            <a:ext cx="9144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50" dirty="0"/>
              <a:t>Ryc. 14. Średnie oceny Centrum Symulacji Medycznej w Collegium Medicum z podziałem na wydziały w Collegium Medicum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6CEFB9-51D6-99BC-6DD5-6A56EED7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70" y="1268760"/>
            <a:ext cx="7432460" cy="47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B478289-7D0F-4302-A0C7-E9C61978B296}"/>
              </a:ext>
            </a:extLst>
          </p:cNvPr>
          <p:cNvSpPr txBox="1">
            <a:spLocks/>
          </p:cNvSpPr>
          <p:nvPr/>
        </p:nvSpPr>
        <p:spPr>
          <a:xfrm>
            <a:off x="3285105" y="670130"/>
            <a:ext cx="3125921" cy="8001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Cel ankiety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A990E0-58A3-4CBF-BA10-D25216214BD5}"/>
              </a:ext>
            </a:extLst>
          </p:cNvPr>
          <p:cNvSpPr txBox="1"/>
          <p:nvPr/>
        </p:nvSpPr>
        <p:spPr>
          <a:xfrm>
            <a:off x="364840" y="1886592"/>
            <a:ext cx="85057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anonimowe podzielenie się uwagami i refleksjami na temat obsługi administracyjnej (na wydziale i w filii oraz poza wydziałem i filią) </a:t>
            </a:r>
          </a:p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w UJK w roku akademickim 2024/2025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8C860BD8-B8FB-418A-A95C-20B7874BD5A5}"/>
              </a:ext>
            </a:extLst>
          </p:cNvPr>
          <p:cNvSpPr txBox="1">
            <a:spLocks/>
          </p:cNvSpPr>
          <p:nvPr/>
        </p:nvSpPr>
        <p:spPr>
          <a:xfrm>
            <a:off x="3186172" y="3307792"/>
            <a:ext cx="332154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Uczestnicy ankiety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51CDAE4C-C0AB-49FB-BB2F-341D738550A0}"/>
              </a:ext>
            </a:extLst>
          </p:cNvPr>
          <p:cNvSpPr txBox="1">
            <a:spLocks/>
          </p:cNvSpPr>
          <p:nvPr/>
        </p:nvSpPr>
        <p:spPr>
          <a:xfrm>
            <a:off x="399672" y="4529353"/>
            <a:ext cx="8229600" cy="1381540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studenci i uczestnicy studiów podyplomowych </a:t>
            </a:r>
          </a:p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wszystkich wydziałów i filii </a:t>
            </a:r>
          </a:p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Uniwersytetu Jana Kochanowskiego w Kielcach (UJK) </a:t>
            </a:r>
          </a:p>
          <a:p>
            <a:pPr marL="82296" indent="0" algn="ctr" defTabSz="685800">
              <a:spcBef>
                <a:spcPts val="800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l-PL" sz="1800" u="sng" dirty="0">
                <a:solidFill>
                  <a:prstClr val="black"/>
                </a:solidFill>
                <a:latin typeface="Calibri"/>
              </a:rPr>
              <a:t>bez doktorantów</a:t>
            </a:r>
            <a:r>
              <a:rPr lang="pl-PL" sz="1800" dirty="0">
                <a:solidFill>
                  <a:prstClr val="black"/>
                </a:solidFill>
                <a:latin typeface="Calibri"/>
              </a:rPr>
              <a:t> – badania ankietowe, zgodnie z odrębnymi procedurami)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4513349" y="1470230"/>
            <a:ext cx="334716" cy="3027759"/>
            <a:chOff x="5094538" y="1879089"/>
            <a:chExt cx="531870" cy="3291438"/>
          </a:xfrm>
          <a:solidFill>
            <a:srgbClr val="FFC000"/>
          </a:solidFill>
        </p:grpSpPr>
        <p:sp>
          <p:nvSpPr>
            <p:cNvPr id="6" name="Strzałka: w dół 5">
              <a:extLst>
                <a:ext uri="{FF2B5EF4-FFF2-40B4-BE49-F238E27FC236}">
                  <a16:creationId xmlns:a16="http://schemas.microsoft.com/office/drawing/2014/main" id="{02400E6A-01A5-4F4F-A1D1-7CA6F7A0CEC6}"/>
                </a:ext>
              </a:extLst>
            </p:cNvPr>
            <p:cNvSpPr/>
            <p:nvPr/>
          </p:nvSpPr>
          <p:spPr>
            <a:xfrm>
              <a:off x="5094538" y="1879089"/>
              <a:ext cx="530087" cy="424069"/>
            </a:xfrm>
            <a:prstGeom prst="downArrow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chemeClr val="tx2"/>
                </a:solidFill>
                <a:highlight>
                  <a:srgbClr val="FFFF00"/>
                </a:highlight>
                <a:latin typeface="Calibri"/>
              </a:endParaRPr>
            </a:p>
          </p:txBody>
        </p:sp>
        <p:sp>
          <p:nvSpPr>
            <p:cNvPr id="12" name="Strzałka: w dół 11">
              <a:extLst>
                <a:ext uri="{FF2B5EF4-FFF2-40B4-BE49-F238E27FC236}">
                  <a16:creationId xmlns:a16="http://schemas.microsoft.com/office/drawing/2014/main" id="{3B12E0C9-9FAC-43D1-A062-6F87FFEDACE3}"/>
                </a:ext>
              </a:extLst>
            </p:cNvPr>
            <p:cNvSpPr/>
            <p:nvPr/>
          </p:nvSpPr>
          <p:spPr>
            <a:xfrm>
              <a:off x="5096321" y="4746458"/>
              <a:ext cx="530087" cy="424069"/>
            </a:xfrm>
            <a:prstGeom prst="downArrow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 dirty="0">
                <a:solidFill>
                  <a:schemeClr val="tx2"/>
                </a:solidFill>
                <a:highlight>
                  <a:srgbClr val="FFFF00"/>
                </a:highligh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CF97C-AD9F-44AA-7377-955F8257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77280"/>
            <a:ext cx="8496944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/>
              <a:t>Podsumowanie</a:t>
            </a:r>
          </a:p>
          <a:p>
            <a:pPr marL="263525" indent="-263525">
              <a:buNone/>
            </a:pPr>
            <a:r>
              <a:rPr lang="pl-PL" sz="2000" dirty="0"/>
              <a:t>• </a:t>
            </a:r>
            <a:r>
              <a:rPr lang="pl-PL" sz="1900" dirty="0"/>
              <a:t>Wyniki oceny obsługi administracyjnej w perspektywie całej Uczelni są, zgodnie</a:t>
            </a:r>
            <a:br>
              <a:rPr lang="pl-PL" sz="1900" dirty="0"/>
            </a:br>
            <a:r>
              <a:rPr lang="pl-PL" sz="1900" dirty="0"/>
              <a:t>z przyjętą skalą ocen, wyłącznie </a:t>
            </a:r>
            <a:r>
              <a:rPr lang="pl-PL" sz="1900" b="1" dirty="0"/>
              <a:t>„bardzo dobre”</a:t>
            </a:r>
            <a:r>
              <a:rPr lang="pl-PL" sz="1900" dirty="0"/>
              <a:t>, a nawet </a:t>
            </a:r>
            <a:r>
              <a:rPr lang="pl-PL" sz="1900" b="1" dirty="0"/>
              <a:t>„wyróżniające”</a:t>
            </a:r>
            <a:r>
              <a:rPr lang="pl-PL" sz="1900" dirty="0"/>
              <a:t>.</a:t>
            </a:r>
          </a:p>
          <a:p>
            <a:pPr marL="263525" indent="-263525">
              <a:buNone/>
            </a:pPr>
            <a:r>
              <a:rPr lang="pl-PL" sz="1900" dirty="0"/>
              <a:t>• Poza średnim wynikiem ankietyzacji danej jednostki istotne są również uwagi respondentów (przesłane do analizy i podjęcia stosownych działań w każdej jednostce  administracyjnej).</a:t>
            </a:r>
          </a:p>
          <a:p>
            <a:pPr marL="263525" indent="-263525">
              <a:buNone/>
            </a:pPr>
            <a:r>
              <a:rPr lang="pl-PL" sz="1900" dirty="0"/>
              <a:t>• Ocena obsługi administracyjnej na wydziałach i w filii Uniwersytetu nie odbiega znacząco od wyników z poprzednich edycji badań.</a:t>
            </a:r>
          </a:p>
          <a:p>
            <a:pPr marL="263525" indent="-263525">
              <a:buNone/>
            </a:pPr>
            <a:r>
              <a:rPr lang="pl-PL" sz="1900" dirty="0"/>
              <a:t>• 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W roku akademickim 2024/2025 ponownie </a:t>
            </a:r>
            <a:r>
              <a:rPr lang="pl-PL" sz="1900" dirty="0"/>
              <a:t>najniżej ze wszystkich elementów zostało ocenione </a:t>
            </a:r>
            <a: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planowanie zajęć</a:t>
            </a:r>
            <a:r>
              <a:rPr lang="pl-PL" sz="1900" dirty="0"/>
              <a:t> (ankieta na W/F).</a:t>
            </a:r>
          </a:p>
          <a:p>
            <a:pPr marL="263525" indent="-263525">
              <a:buNone/>
            </a:pPr>
            <a:r>
              <a:rPr lang="pl-PL" sz="1900" dirty="0"/>
              <a:t>• 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W roku akademickim 2024/2025 ze wszystkich ocenianych jednostek, znajdujących się poza W/F, najwyższą ocenę (</a:t>
            </a:r>
            <a:r>
              <a:rPr lang="pl-PL" sz="1900" b="1" spc="-10" dirty="0">
                <a:ea typeface="Calibri" panose="020F0502020204030204" pitchFamily="34" charset="0"/>
                <a:cs typeface="Calibri" panose="020F0502020204030204" pitchFamily="34" charset="0"/>
              </a:rPr>
              <a:t>4,73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) uzyskało </a:t>
            </a:r>
            <a:r>
              <a:rPr lang="pl-PL" sz="2000" b="1" spc="-20" dirty="0"/>
              <a:t>Centrum Wsparcia Osób</a:t>
            </a:r>
            <a:br>
              <a:rPr lang="pl-PL" sz="2000" b="1" spc="-20" dirty="0"/>
            </a:br>
            <a:r>
              <a:rPr lang="pl-PL" sz="2000" b="1" spc="-20" dirty="0"/>
              <a:t>z Niepełnosprawnościami w Kielcach </a:t>
            </a:r>
            <a:r>
              <a:rPr lang="pl-PL" sz="2000" spc="-2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l-PL" sz="1800" spc="-20" dirty="0">
                <a:solidFill>
                  <a:schemeClr val="accent3">
                    <a:lumMod val="75000"/>
                  </a:schemeClr>
                </a:solidFill>
              </a:rPr>
              <a:t>w ub. r. </a:t>
            </a:r>
            <a:r>
              <a:rPr lang="pl-PL" sz="1800" spc="-20" dirty="0" err="1">
                <a:solidFill>
                  <a:schemeClr val="accent3">
                    <a:lumMod val="75000"/>
                  </a:schemeClr>
                </a:solidFill>
              </a:rPr>
              <a:t>ak</a:t>
            </a:r>
            <a:r>
              <a:rPr lang="pl-PL" sz="1800" spc="-20" dirty="0">
                <a:solidFill>
                  <a:schemeClr val="accent3">
                    <a:lumMod val="75000"/>
                  </a:schemeClr>
                </a:solidFill>
              </a:rPr>
              <a:t>. było to UCS; oc.:4,73</a:t>
            </a:r>
            <a:r>
              <a:rPr lang="pl-PL" sz="2000" spc="-2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, natomiast najniżej zostały ocenione </a:t>
            </a:r>
            <a:r>
              <a:rPr lang="pl-PL" sz="1900" b="1" spc="-10" dirty="0">
                <a:ea typeface="Calibri" panose="020F0502020204030204" pitchFamily="34" charset="0"/>
                <a:cs typeface="Calibri" panose="020F0502020204030204" pitchFamily="34" charset="0"/>
              </a:rPr>
              <a:t>domy studenta w Kielcach </a:t>
            </a:r>
            <a:r>
              <a:rPr lang="pl-PL" sz="1800" spc="-20" dirty="0">
                <a:solidFill>
                  <a:schemeClr val="accent3">
                    <a:lumMod val="75000"/>
                  </a:schemeClr>
                </a:solidFill>
              </a:rPr>
              <a:t>(tak jak w ub. r. </a:t>
            </a:r>
            <a:r>
              <a:rPr lang="pl-PL" sz="1800" spc="-20" dirty="0" err="1">
                <a:solidFill>
                  <a:schemeClr val="accent3">
                    <a:lumMod val="75000"/>
                  </a:schemeClr>
                </a:solidFill>
              </a:rPr>
              <a:t>ak</a:t>
            </a:r>
            <a:r>
              <a:rPr lang="pl-PL" sz="1800" spc="-20" dirty="0">
                <a:solidFill>
                  <a:schemeClr val="accent3">
                    <a:lumMod val="75000"/>
                  </a:schemeClr>
                </a:solidFill>
              </a:rPr>
              <a:t>.; oc.:4,28)</a:t>
            </a:r>
            <a:r>
              <a:rPr lang="pl-PL" sz="1800" spc="-1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które otrzymały ocenę </a:t>
            </a:r>
            <a:r>
              <a:rPr lang="pl-PL" sz="1900" b="1" spc="-10" dirty="0">
                <a:ea typeface="Calibri" panose="020F0502020204030204" pitchFamily="34" charset="0"/>
                <a:cs typeface="Calibri" panose="020F0502020204030204" pitchFamily="34" charset="0"/>
              </a:rPr>
              <a:t>4,38</a:t>
            </a:r>
            <a:r>
              <a:rPr lang="pl-PL" sz="1900" spc="-1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9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BA5FB87-D3C8-4A2A-D306-65359C0101C6}"/>
              </a:ext>
            </a:extLst>
          </p:cNvPr>
          <p:cNvSpPr txBox="1"/>
          <p:nvPr/>
        </p:nvSpPr>
        <p:spPr>
          <a:xfrm>
            <a:off x="184845" y="404664"/>
            <a:ext cx="8774310" cy="63271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spc="-1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Uwagi </a:t>
            </a:r>
            <a:r>
              <a:rPr lang="pl-PL" sz="2000" b="1" spc="-1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pozytywne:</a:t>
            </a:r>
            <a:endParaRPr lang="pl-PL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„Super miejsce, chętnie tam uczęszczam. Przydałoby się więcej miejsc </a:t>
            </a:r>
            <a:r>
              <a:rPr lang="pl-PL" sz="1600" b="0" spc="-1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relaxu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”</a:t>
            </a: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„Fajne szkolenia i ciekawa oferta, zaangażowanie pracowników”.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spc="-10" dirty="0">
                <a:ea typeface="Calibri" panose="020F0502020204030204" pitchFamily="34" charset="0"/>
                <a:cs typeface="Calibri" panose="020F0502020204030204" pitchFamily="34" charset="0"/>
              </a:rPr>
              <a:t>„Pracownicy zawsze bardzo profesjonalnie tłumaczą i pokazują wszystko”. 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„Bardzo sympatyczni i przyjemni pracownicy”.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„Zawsze bardzo profesjonalni i pomocni ludzie”.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„Nie korzystałam ale bardzo dobrze że coś takiego jest w zasięgu studenta”.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endParaRPr lang="pl-PL" sz="1600" b="0" spc="-1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spc="-1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Uwagi n</a:t>
            </a:r>
            <a:r>
              <a:rPr lang="pl-PL" sz="2000" b="1" spc="-1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egatywne:</a:t>
            </a:r>
            <a:endParaRPr lang="pl-PL" sz="2000" b="1" spc="-1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spc="-10" dirty="0"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1600" dirty="0">
                <a:ea typeface="Times New Roman" panose="02020603050405020304" pitchFamily="18" charset="0"/>
              </a:rPr>
              <a:t>Zajęcia są zbyt wcześnie (o 7:00) i mimo to jest ich bardzo mało (przez cały semestr były może 3)</a:t>
            </a:r>
            <a:r>
              <a:rPr lang="pl-PL" sz="1600" spc="-10" dirty="0"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pl-PL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spc="-20" dirty="0">
                <a:effectLst/>
                <a:ea typeface="Calibri" panose="020F0502020204030204" pitchFamily="34" charset="0"/>
              </a:rPr>
              <a:t>„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Wielokrotnie plan dodawany jest na ostatnią chwilę”.</a:t>
            </a: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spc="-10" dirty="0">
                <a:effectLst/>
                <a:ea typeface="Calibri" panose="020F0502020204030204" pitchFamily="34" charset="0"/>
              </a:rPr>
              <a:t>„Częsty brak papieru i mydła w toaletach”.</a:t>
            </a:r>
            <a:endParaRPr lang="pl-PL" sz="1600" b="0" spc="-1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„Brak darmowych miejsc parkingowych i w ogóle jest ich mało; brak stołówki studenci niestety muszą jeść w żabce …”. 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i="0" u="none" dirty="0">
                <a:effectLst/>
              </a:rPr>
              <a:t>„</a:t>
            </a:r>
            <a:r>
              <a:rPr lang="pl-PL" sz="1600" dirty="0"/>
              <a:t>Wszystko na ostatnią chwilę, brak kluczowych informacji – co, jak, kiedy i dlaczego; nieobecności nauczyciela wpisywane są w planie minutę przed wykładem</a:t>
            </a:r>
            <a:r>
              <a:rPr lang="pl-PL" sz="1600" b="0" i="0" u="none" dirty="0">
                <a:effectLst/>
              </a:rPr>
              <a:t>”.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i="0" u="none" dirty="0">
                <a:effectLst/>
              </a:rPr>
              <a:t>„Nie rozwiązano problemu z palącymi, co utrudnia codzienne funkcjonowanie, a także pojawiają się niepotrzebne uwagi wobec odpowiednich studentów”.</a:t>
            </a:r>
            <a:r>
              <a:rPr lang="pl-PL" sz="1600" dirty="0"/>
              <a:t> </a:t>
            </a:r>
            <a:endParaRPr lang="pl-PL" sz="1600" spc="-1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8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1CD1F-7CF8-408E-A684-2B331915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573016"/>
            <a:ext cx="8458200" cy="188817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4500" b="1" dirty="0"/>
              <a:t>Dziękuję za uwagę</a:t>
            </a:r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endParaRPr lang="pl-PL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3E701FD3-DF6D-496C-AB0B-29413237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86" y="1759278"/>
            <a:ext cx="18859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DF734-958E-41A9-BC7D-1E06A6C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614"/>
            <a:ext cx="8229600" cy="922114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Ankieta oceniająca obsługę administracyjną (</a:t>
            </a:r>
            <a:r>
              <a:rPr lang="pl-PL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pl-P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W/F)</a:t>
            </a:r>
            <a:endParaRPr lang="pl-PL" sz="2200" dirty="0">
              <a:solidFill>
                <a:srgbClr val="C0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AA83BB-AEA1-40E1-BE55-A7BAF564E524}"/>
              </a:ext>
            </a:extLst>
          </p:cNvPr>
          <p:cNvSpPr txBox="1"/>
          <p:nvPr/>
        </p:nvSpPr>
        <p:spPr>
          <a:xfrm>
            <a:off x="20439" y="6231606"/>
            <a:ext cx="9144000" cy="300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25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1. Liczba wypełnionych ankiet oceniających administrację </a:t>
            </a:r>
            <a:r>
              <a:rPr lang="pl-PL" sz="125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sz="125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wydziałach i w filii w okresie realizacji badania</a:t>
            </a:r>
            <a:endParaRPr lang="pl-PL" sz="1250" b="1" dirty="0">
              <a:solidFill>
                <a:srgbClr val="082A7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7B29739-CA16-9C03-9F2A-3EBAB249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2" y="1043256"/>
            <a:ext cx="7938175" cy="5188350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8E1B602-F9AE-B29F-10F2-287B44124EB4}"/>
              </a:ext>
            </a:extLst>
          </p:cNvPr>
          <p:cNvSpPr/>
          <p:nvPr/>
        </p:nvSpPr>
        <p:spPr>
          <a:xfrm>
            <a:off x="5508104" y="1268760"/>
            <a:ext cx="2865934" cy="72008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rgbClr val="C00000"/>
                </a:solidFill>
              </a:rPr>
              <a:t>1 264 os. </a:t>
            </a:r>
            <a:r>
              <a:rPr lang="pl-PL" sz="1300" dirty="0">
                <a:solidFill>
                  <a:srgbClr val="C00000"/>
                </a:solidFill>
              </a:rPr>
              <a:t>(14,6% w sem. zim.) </a:t>
            </a:r>
          </a:p>
          <a:p>
            <a:pPr algn="ctr"/>
            <a:endParaRPr lang="pl-PL" sz="1200" b="1" dirty="0">
              <a:solidFill>
                <a:srgbClr val="C00000"/>
              </a:solidFill>
            </a:endParaRPr>
          </a:p>
          <a:p>
            <a:pPr algn="ctr"/>
            <a:r>
              <a:rPr lang="pl-PL" sz="1200" b="1" dirty="0">
                <a:solidFill>
                  <a:srgbClr val="C00000"/>
                </a:solidFill>
              </a:rPr>
              <a:t>w ub. r.: 1 533 os. (16,7% w sem. zim.) </a:t>
            </a:r>
          </a:p>
        </p:txBody>
      </p:sp>
    </p:spTree>
    <p:extLst>
      <p:ext uri="{BB962C8B-B14F-4D97-AF65-F5344CB8AC3E}">
        <p14:creationId xmlns:p14="http://schemas.microsoft.com/office/powerpoint/2010/main" val="189365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9C2EA09-14F9-BA95-5427-9BF52DCA73A5}"/>
              </a:ext>
            </a:extLst>
          </p:cNvPr>
          <p:cNvSpPr txBox="1"/>
          <p:nvPr/>
        </p:nvSpPr>
        <p:spPr>
          <a:xfrm>
            <a:off x="2286000" y="41422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85E3CD-CBAF-68F0-6D67-7B258FDF1B53}"/>
              </a:ext>
            </a:extLst>
          </p:cNvPr>
          <p:cNvSpPr txBox="1"/>
          <p:nvPr/>
        </p:nvSpPr>
        <p:spPr>
          <a:xfrm>
            <a:off x="2286000" y="41422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F2F0C3-EDC3-323F-A6E3-FD6F8AA5488B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4D8B553F-311A-6CCE-F339-4275B7B1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6" y="0"/>
            <a:ext cx="476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636F1-AB33-F63E-B035-0F7BD63CBF4A}"/>
              </a:ext>
            </a:extLst>
          </p:cNvPr>
          <p:cNvSpPr txBox="1"/>
          <p:nvPr/>
        </p:nvSpPr>
        <p:spPr>
          <a:xfrm>
            <a:off x="827584" y="188640"/>
            <a:ext cx="7488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Obsługa administracyjna (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W/F)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Uniwersytecie Jana Kochanowskiego w Kielcach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ogółem otrzymała ocenę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4,20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83531F-99FD-F621-3176-89A5D4F55FB9}"/>
              </a:ext>
            </a:extLst>
          </p:cNvPr>
          <p:cNvSpPr txBox="1"/>
          <p:nvPr/>
        </p:nvSpPr>
        <p:spPr>
          <a:xfrm>
            <a:off x="719572" y="6093296"/>
            <a:ext cx="7704856" cy="30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3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2. Średnie oceny obsługi administracyjnej w UJK z uwzględnieniem poszczególnych pytań ankiety</a:t>
            </a:r>
            <a:endParaRPr lang="pl-PL" sz="13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B0E62CA-4E05-1D28-AF0D-B4A181C3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662041"/>
            <a:ext cx="6696744" cy="40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DF734-958E-41A9-BC7D-1E06A6C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87"/>
            <a:ext cx="8229600" cy="922114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l-PL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Ankieta oceniająca obsługę administracyjną (</a:t>
            </a:r>
            <a:r>
              <a:rPr lang="pl-P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poza</a:t>
            </a:r>
            <a:r>
              <a:rPr lang="pl-PL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W/F)</a:t>
            </a:r>
            <a:endParaRPr lang="pl-PL" sz="2200" dirty="0">
              <a:solidFill>
                <a:srgbClr val="C0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AA83BB-AEA1-40E1-BE55-A7BAF564E524}"/>
              </a:ext>
            </a:extLst>
          </p:cNvPr>
          <p:cNvSpPr txBox="1"/>
          <p:nvPr/>
        </p:nvSpPr>
        <p:spPr>
          <a:xfrm>
            <a:off x="107504" y="6231606"/>
            <a:ext cx="8928992" cy="300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25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3. Liczba wypełnionych ankiet oceniających administrację </a:t>
            </a:r>
            <a:r>
              <a:rPr lang="pl-PL" sz="1250" b="0" u="dotte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poza</a:t>
            </a:r>
            <a:r>
              <a:rPr lang="pl-PL" sz="125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wydziałami i filią w okresie realizacji badania</a:t>
            </a:r>
            <a:endParaRPr lang="pl-PL" sz="125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958195-2DAC-069D-A955-C4533056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1175"/>
            <a:ext cx="7997062" cy="5230256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ACD6D9F-AFA7-F387-25F4-64F979CB3483}"/>
              </a:ext>
            </a:extLst>
          </p:cNvPr>
          <p:cNvSpPr/>
          <p:nvPr/>
        </p:nvSpPr>
        <p:spPr>
          <a:xfrm>
            <a:off x="5868144" y="1268760"/>
            <a:ext cx="2664296" cy="648072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chemeClr val="tx2"/>
                </a:solidFill>
              </a:rPr>
              <a:t>1 123 os. </a:t>
            </a:r>
            <a:r>
              <a:rPr lang="pl-PL" sz="1300" dirty="0">
                <a:solidFill>
                  <a:schemeClr val="tx2"/>
                </a:solidFill>
              </a:rPr>
              <a:t>(12,9% w sem. zim.) </a:t>
            </a:r>
          </a:p>
          <a:p>
            <a:pPr algn="ctr"/>
            <a:endParaRPr lang="pl-PL" sz="1200" b="1" dirty="0">
              <a:solidFill>
                <a:schemeClr val="tx2"/>
              </a:solidFill>
            </a:endParaRPr>
          </a:p>
          <a:p>
            <a:pPr algn="ctr"/>
            <a:r>
              <a:rPr lang="pl-PL" sz="1200" b="1" i="1" dirty="0">
                <a:solidFill>
                  <a:schemeClr val="tx2"/>
                </a:solidFill>
              </a:rPr>
              <a:t>w ub. r.: 1 240 os. </a:t>
            </a:r>
            <a:r>
              <a:rPr lang="pl-PL" sz="1200" i="1" dirty="0">
                <a:solidFill>
                  <a:schemeClr val="tx2"/>
                </a:solidFill>
              </a:rPr>
              <a:t>(13,5% w sem. zim.) </a:t>
            </a:r>
          </a:p>
        </p:txBody>
      </p:sp>
    </p:spTree>
    <p:extLst>
      <p:ext uri="{BB962C8B-B14F-4D97-AF65-F5344CB8AC3E}">
        <p14:creationId xmlns:p14="http://schemas.microsoft.com/office/powerpoint/2010/main" val="266175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1F5575-6E91-AE0B-AC1F-10FCACA1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-114598"/>
            <a:ext cx="5022163" cy="70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BCE16E-39BB-4A54-BDA4-7C4DA2FB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6382997"/>
            <a:ext cx="936104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25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Średnie oceny obsługi administracyjnej w poszczególnych jednostkach UJK poza wydziałem </a:t>
            </a:r>
            <a:r>
              <a:rPr lang="pl-PL" sz="125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kumimoji="0" lang="pl-PL" altLang="pl-PL" sz="125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filią</a:t>
            </a:r>
            <a:endParaRPr kumimoji="0" lang="pl-PL" altLang="pl-PL" sz="1250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C36D6D3-B858-AA19-4145-30E1C4B7ADF0}"/>
              </a:ext>
            </a:extLst>
          </p:cNvPr>
          <p:cNvSpPr txBox="1"/>
          <p:nvPr/>
        </p:nvSpPr>
        <p:spPr>
          <a:xfrm>
            <a:off x="827584" y="188640"/>
            <a:ext cx="7488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Obsługa administracyjna (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poza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W/F)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Uniwersytecie Jana Kochanowskiego w Kielcach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ogółem otrzymała ocenę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4,65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95D179-1E4B-54CC-DF93-39AE32B7C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1" y="1322087"/>
            <a:ext cx="7887338" cy="48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C56FCF-5684-1B75-FB20-EDAD664C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" y="2060848"/>
            <a:ext cx="8733656" cy="28803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b="1" dirty="0"/>
              <a:t>Analiza ankiet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b="1" dirty="0"/>
              <a:t>pod kątem kolejnych pytań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b="1" dirty="0"/>
              <a:t>w poszczególnych jednostkach administracyjnych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b="1" dirty="0"/>
              <a:t>Uniwersytetu Jana Kochanowskiego w Kielcach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b="1" dirty="0"/>
              <a:t>(</a:t>
            </a:r>
            <a:r>
              <a:rPr lang="pl-PL" altLang="pl-PL" b="1" dirty="0">
                <a:ea typeface="Calibri" panose="020F0502020204030204" pitchFamily="34" charset="0"/>
                <a:cs typeface="Calibri" panose="020F0502020204030204" pitchFamily="34" charset="0"/>
              </a:rPr>
              <a:t>poza wydziałem </a:t>
            </a:r>
            <a:r>
              <a:rPr lang="pl-PL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altLang="pl-PL" b="1" dirty="0">
                <a:ea typeface="Calibri" panose="020F0502020204030204" pitchFamily="34" charset="0"/>
                <a:cs typeface="Calibri" panose="020F0502020204030204" pitchFamily="34" charset="0"/>
              </a:rPr>
              <a:t>filią)</a:t>
            </a:r>
            <a:endParaRPr lang="pl-PL" b="1" dirty="0"/>
          </a:p>
          <a:p>
            <a:pPr marL="0" indent="0" algn="ctr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3962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1057</Words>
  <Application>Microsoft Office PowerPoint</Application>
  <PresentationFormat>Pokaz na ekranie (4:3)</PresentationFormat>
  <Paragraphs>89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Motyw pakietu Office</vt:lpstr>
      <vt:lpstr>Ankieta oceniająca  obsługę administracyjną w roku akademickim 2024/2025</vt:lpstr>
      <vt:lpstr>Prezentacja programu PowerPoint</vt:lpstr>
      <vt:lpstr>1. Ankieta oceniająca obsługę administracyjną (na W/F)</vt:lpstr>
      <vt:lpstr>Prezentacja programu PowerPoint</vt:lpstr>
      <vt:lpstr>Prezentacja programu PowerPoint</vt:lpstr>
      <vt:lpstr>2. Ankieta oceniająca obsługę administracyjną (poza W/F)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ewabla</dc:creator>
  <cp:lastModifiedBy>Ewa Błaszkiewicz</cp:lastModifiedBy>
  <cp:revision>88</cp:revision>
  <cp:lastPrinted>2024-10-03T12:23:24Z</cp:lastPrinted>
  <dcterms:created xsi:type="dcterms:W3CDTF">2015-06-16T11:16:02Z</dcterms:created>
  <dcterms:modified xsi:type="dcterms:W3CDTF">2025-10-06T08:58:47Z</dcterms:modified>
</cp:coreProperties>
</file>