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0" r:id="rId1"/>
  </p:sldMasterIdLst>
  <p:notesMasterIdLst>
    <p:notesMasterId r:id="rId26"/>
  </p:notesMasterIdLst>
  <p:sldIdLst>
    <p:sldId id="307" r:id="rId2"/>
    <p:sldId id="344" r:id="rId3"/>
    <p:sldId id="335" r:id="rId4"/>
    <p:sldId id="318" r:id="rId5"/>
    <p:sldId id="332" r:id="rId6"/>
    <p:sldId id="320" r:id="rId7"/>
    <p:sldId id="321" r:id="rId8"/>
    <p:sldId id="322" r:id="rId9"/>
    <p:sldId id="336" r:id="rId10"/>
    <p:sldId id="337" r:id="rId11"/>
    <p:sldId id="338" r:id="rId12"/>
    <p:sldId id="343" r:id="rId13"/>
    <p:sldId id="339" r:id="rId14"/>
    <p:sldId id="340" r:id="rId15"/>
    <p:sldId id="341" r:id="rId16"/>
    <p:sldId id="342" r:id="rId17"/>
    <p:sldId id="345" r:id="rId18"/>
    <p:sldId id="346" r:id="rId19"/>
    <p:sldId id="347" r:id="rId20"/>
    <p:sldId id="348" r:id="rId21"/>
    <p:sldId id="349" r:id="rId22"/>
    <p:sldId id="350" r:id="rId23"/>
    <p:sldId id="351" r:id="rId24"/>
    <p:sldId id="352"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72" d="100"/>
          <a:sy n="72" d="100"/>
        </p:scale>
        <p:origin x="876" y="72"/>
      </p:cViewPr>
      <p:guideLst>
        <p:guide orient="horz" pos="2160"/>
        <p:guide pos="2880"/>
      </p:guideLst>
    </p:cSldViewPr>
  </p:slideViewPr>
  <p:notesTextViewPr>
    <p:cViewPr>
      <p:scale>
        <a:sx n="1" d="1"/>
        <a:sy n="1" d="1"/>
      </p:scale>
      <p:origin x="0" y="0"/>
    </p:cViewPr>
  </p:notesTextViewPr>
  <p:notesViewPr>
    <p:cSldViewPr>
      <p:cViewPr varScale="1">
        <p:scale>
          <a:sx n="62" d="100"/>
          <a:sy n="62" d="100"/>
        </p:scale>
        <p:origin x="-244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065D53-AA19-4C08-B4EB-378B8AF61D4E}" type="doc">
      <dgm:prSet loTypeId="urn:microsoft.com/office/officeart/2005/8/layout/hProcess7#1" loCatId="list" qsTypeId="urn:microsoft.com/office/officeart/2005/8/quickstyle/simple1" qsCatId="simple" csTypeId="urn:microsoft.com/office/officeart/2005/8/colors/accent1_2" csCatId="accent1" phldr="0"/>
      <dgm:spPr/>
      <dgm:t>
        <a:bodyPr/>
        <a:lstStyle/>
        <a:p>
          <a:endParaRPr lang="pl-PL"/>
        </a:p>
      </dgm:t>
    </dgm:pt>
    <dgm:pt modelId="{1E8B4FCA-85B1-4D60-962A-9059F60EF995}">
      <dgm:prSet phldrT="[Tekst]" phldr="1"/>
      <dgm:spPr/>
      <dgm:t>
        <a:bodyPr/>
        <a:lstStyle/>
        <a:p>
          <a:endParaRPr lang="pl-PL"/>
        </a:p>
      </dgm:t>
    </dgm:pt>
    <dgm:pt modelId="{AAB8A96E-C923-4E34-9566-764FD7B519B6}" type="parTrans" cxnId="{E664D3C3-A3ED-4A57-BFB7-FF5234626B5D}">
      <dgm:prSet/>
      <dgm:spPr/>
      <dgm:t>
        <a:bodyPr/>
        <a:lstStyle/>
        <a:p>
          <a:endParaRPr lang="pl-PL"/>
        </a:p>
      </dgm:t>
    </dgm:pt>
    <dgm:pt modelId="{C7537465-DD73-4346-9B95-CEFBA6FADC6B}" type="sibTrans" cxnId="{E664D3C3-A3ED-4A57-BFB7-FF5234626B5D}">
      <dgm:prSet/>
      <dgm:spPr/>
      <dgm:t>
        <a:bodyPr/>
        <a:lstStyle/>
        <a:p>
          <a:endParaRPr lang="pl-PL"/>
        </a:p>
      </dgm:t>
    </dgm:pt>
    <dgm:pt modelId="{35EFA2FF-B38D-403D-B00D-B4EC4D63A9C6}">
      <dgm:prSet phldrT="[Tekst]" phldr="1"/>
      <dgm:spPr/>
      <dgm:t>
        <a:bodyPr/>
        <a:lstStyle/>
        <a:p>
          <a:endParaRPr lang="pl-PL"/>
        </a:p>
      </dgm:t>
    </dgm:pt>
    <dgm:pt modelId="{F3B6FBAC-4C2D-4A46-B786-A68547EF5EC1}" type="parTrans" cxnId="{05E118AD-F4CD-4EC8-9A3A-518FC9E2398F}">
      <dgm:prSet/>
      <dgm:spPr/>
      <dgm:t>
        <a:bodyPr/>
        <a:lstStyle/>
        <a:p>
          <a:endParaRPr lang="pl-PL"/>
        </a:p>
      </dgm:t>
    </dgm:pt>
    <dgm:pt modelId="{7F57C487-DFD8-4B95-A249-3B93A71C00D4}" type="sibTrans" cxnId="{05E118AD-F4CD-4EC8-9A3A-518FC9E2398F}">
      <dgm:prSet/>
      <dgm:spPr/>
      <dgm:t>
        <a:bodyPr/>
        <a:lstStyle/>
        <a:p>
          <a:endParaRPr lang="pl-PL"/>
        </a:p>
      </dgm:t>
    </dgm:pt>
    <dgm:pt modelId="{D0124451-C29C-412E-BD3A-7063D72D78EF}">
      <dgm:prSet phldrT="[Tekst]" phldr="1"/>
      <dgm:spPr/>
      <dgm:t>
        <a:bodyPr/>
        <a:lstStyle/>
        <a:p>
          <a:endParaRPr lang="pl-PL"/>
        </a:p>
      </dgm:t>
    </dgm:pt>
    <dgm:pt modelId="{C33F815A-5F55-4FF8-89AE-3AE693F36DB5}" type="parTrans" cxnId="{17D0C095-BFDC-4466-8CBF-6DEFAED5C9B3}">
      <dgm:prSet/>
      <dgm:spPr/>
      <dgm:t>
        <a:bodyPr/>
        <a:lstStyle/>
        <a:p>
          <a:endParaRPr lang="pl-PL"/>
        </a:p>
      </dgm:t>
    </dgm:pt>
    <dgm:pt modelId="{AD19B8F1-0528-459A-BA72-4DDA36D16563}" type="sibTrans" cxnId="{17D0C095-BFDC-4466-8CBF-6DEFAED5C9B3}">
      <dgm:prSet/>
      <dgm:spPr/>
      <dgm:t>
        <a:bodyPr/>
        <a:lstStyle/>
        <a:p>
          <a:endParaRPr lang="pl-PL"/>
        </a:p>
      </dgm:t>
    </dgm:pt>
    <dgm:pt modelId="{BB7291EA-8F07-402F-BF3B-37B41D74E265}">
      <dgm:prSet phldrT="[Tekst]" phldr="1"/>
      <dgm:spPr/>
      <dgm:t>
        <a:bodyPr/>
        <a:lstStyle/>
        <a:p>
          <a:endParaRPr lang="pl-PL"/>
        </a:p>
      </dgm:t>
    </dgm:pt>
    <dgm:pt modelId="{FE976FF0-6D63-40DE-BCA7-399256C5D074}" type="parTrans" cxnId="{1435E7AC-DBBE-41A1-94E0-202ACFA5A8EA}">
      <dgm:prSet/>
      <dgm:spPr/>
      <dgm:t>
        <a:bodyPr/>
        <a:lstStyle/>
        <a:p>
          <a:endParaRPr lang="pl-PL"/>
        </a:p>
      </dgm:t>
    </dgm:pt>
    <dgm:pt modelId="{CD025BEF-ABC0-40AD-91BD-06344E3C21C3}" type="sibTrans" cxnId="{1435E7AC-DBBE-41A1-94E0-202ACFA5A8EA}">
      <dgm:prSet/>
      <dgm:spPr/>
      <dgm:t>
        <a:bodyPr/>
        <a:lstStyle/>
        <a:p>
          <a:endParaRPr lang="pl-PL"/>
        </a:p>
      </dgm:t>
    </dgm:pt>
    <dgm:pt modelId="{1C32CC81-9276-4359-B597-68822D299668}">
      <dgm:prSet phldrT="[Tekst]" phldr="1"/>
      <dgm:spPr/>
      <dgm:t>
        <a:bodyPr/>
        <a:lstStyle/>
        <a:p>
          <a:endParaRPr lang="pl-PL"/>
        </a:p>
      </dgm:t>
    </dgm:pt>
    <dgm:pt modelId="{73FC94D4-4E6A-46B7-9A22-8FA414EF99E4}" type="parTrans" cxnId="{1D37AAE4-4C37-4005-B950-CFF5192D6C59}">
      <dgm:prSet/>
      <dgm:spPr/>
      <dgm:t>
        <a:bodyPr/>
        <a:lstStyle/>
        <a:p>
          <a:endParaRPr lang="pl-PL"/>
        </a:p>
      </dgm:t>
    </dgm:pt>
    <dgm:pt modelId="{9D47D7C2-0E2F-42DC-8DED-A498C1AAD9A7}" type="sibTrans" cxnId="{1D37AAE4-4C37-4005-B950-CFF5192D6C59}">
      <dgm:prSet/>
      <dgm:spPr/>
      <dgm:t>
        <a:bodyPr/>
        <a:lstStyle/>
        <a:p>
          <a:endParaRPr lang="pl-PL"/>
        </a:p>
      </dgm:t>
    </dgm:pt>
    <dgm:pt modelId="{431E9F8E-E20A-4459-B49B-16B10D4242D5}">
      <dgm:prSet phldrT="[Tekst]" phldr="1"/>
      <dgm:spPr/>
      <dgm:t>
        <a:bodyPr/>
        <a:lstStyle/>
        <a:p>
          <a:endParaRPr lang="pl-PL"/>
        </a:p>
      </dgm:t>
    </dgm:pt>
    <dgm:pt modelId="{C3241092-8E9C-4AA2-9A2B-1EE3CA1BE9CA}" type="parTrans" cxnId="{323D7DC6-808B-4C35-A30D-E4F6F4FE4F08}">
      <dgm:prSet/>
      <dgm:spPr/>
      <dgm:t>
        <a:bodyPr/>
        <a:lstStyle/>
        <a:p>
          <a:endParaRPr lang="pl-PL"/>
        </a:p>
      </dgm:t>
    </dgm:pt>
    <dgm:pt modelId="{2D24B662-BCD0-447B-B225-50161E58B1E2}" type="sibTrans" cxnId="{323D7DC6-808B-4C35-A30D-E4F6F4FE4F08}">
      <dgm:prSet/>
      <dgm:spPr/>
      <dgm:t>
        <a:bodyPr/>
        <a:lstStyle/>
        <a:p>
          <a:endParaRPr lang="pl-PL"/>
        </a:p>
      </dgm:t>
    </dgm:pt>
    <dgm:pt modelId="{C839620D-7076-47DF-97E2-786BF289A9EC}" type="pres">
      <dgm:prSet presAssocID="{0C065D53-AA19-4C08-B4EB-378B8AF61D4E}" presName="Name0" presStyleCnt="0">
        <dgm:presLayoutVars>
          <dgm:dir/>
          <dgm:animLvl val="lvl"/>
          <dgm:resizeHandles val="exact"/>
        </dgm:presLayoutVars>
      </dgm:prSet>
      <dgm:spPr/>
    </dgm:pt>
    <dgm:pt modelId="{E0DF1525-90F2-42F3-8675-6AFE48B5BE8F}" type="pres">
      <dgm:prSet presAssocID="{1E8B4FCA-85B1-4D60-962A-9059F60EF995}" presName="compositeNode" presStyleCnt="0">
        <dgm:presLayoutVars>
          <dgm:bulletEnabled val="1"/>
        </dgm:presLayoutVars>
      </dgm:prSet>
      <dgm:spPr/>
    </dgm:pt>
    <dgm:pt modelId="{6ED385FE-C40F-4FF2-ACA3-4D37676F028B}" type="pres">
      <dgm:prSet presAssocID="{1E8B4FCA-85B1-4D60-962A-9059F60EF995}" presName="bgRect" presStyleLbl="node1" presStyleIdx="0" presStyleCnt="3"/>
      <dgm:spPr/>
    </dgm:pt>
    <dgm:pt modelId="{B8E3C0C9-8E2B-4BAE-B4EF-4EDC40EF5396}" type="pres">
      <dgm:prSet presAssocID="{1E8B4FCA-85B1-4D60-962A-9059F60EF995}" presName="parentNode" presStyleLbl="node1" presStyleIdx="0" presStyleCnt="3">
        <dgm:presLayoutVars>
          <dgm:chMax val="0"/>
          <dgm:bulletEnabled val="1"/>
        </dgm:presLayoutVars>
      </dgm:prSet>
      <dgm:spPr/>
    </dgm:pt>
    <dgm:pt modelId="{CD82C20B-0699-486C-BCCD-0F3D2D11DACF}" type="pres">
      <dgm:prSet presAssocID="{1E8B4FCA-85B1-4D60-962A-9059F60EF995}" presName="childNode" presStyleLbl="node1" presStyleIdx="0" presStyleCnt="3">
        <dgm:presLayoutVars>
          <dgm:bulletEnabled val="1"/>
        </dgm:presLayoutVars>
      </dgm:prSet>
      <dgm:spPr/>
    </dgm:pt>
    <dgm:pt modelId="{0110ECC0-C27E-4035-BD04-CACE26A28260}" type="pres">
      <dgm:prSet presAssocID="{C7537465-DD73-4346-9B95-CEFBA6FADC6B}" presName="hSp" presStyleCnt="0"/>
      <dgm:spPr/>
    </dgm:pt>
    <dgm:pt modelId="{5AF97C2C-3412-4A22-BD06-1001FD63E23D}" type="pres">
      <dgm:prSet presAssocID="{C7537465-DD73-4346-9B95-CEFBA6FADC6B}" presName="vProcSp" presStyleCnt="0"/>
      <dgm:spPr/>
    </dgm:pt>
    <dgm:pt modelId="{7E56E5C4-EE75-45ED-AE0F-0F7AC6F3D01C}" type="pres">
      <dgm:prSet presAssocID="{C7537465-DD73-4346-9B95-CEFBA6FADC6B}" presName="vSp1" presStyleCnt="0"/>
      <dgm:spPr/>
    </dgm:pt>
    <dgm:pt modelId="{FB543BA9-3D92-4623-B9A2-340BEE8D8FEC}" type="pres">
      <dgm:prSet presAssocID="{C7537465-DD73-4346-9B95-CEFBA6FADC6B}" presName="simulatedConn" presStyleLbl="solidFgAcc1" presStyleIdx="0" presStyleCnt="2"/>
      <dgm:spPr/>
    </dgm:pt>
    <dgm:pt modelId="{D38D59DC-7F3C-4A35-B64C-D7FE826E4309}" type="pres">
      <dgm:prSet presAssocID="{C7537465-DD73-4346-9B95-CEFBA6FADC6B}" presName="vSp2" presStyleCnt="0"/>
      <dgm:spPr/>
    </dgm:pt>
    <dgm:pt modelId="{85F197EB-E62A-4AE5-927A-712FDCA2F679}" type="pres">
      <dgm:prSet presAssocID="{C7537465-DD73-4346-9B95-CEFBA6FADC6B}" presName="sibTrans" presStyleCnt="0"/>
      <dgm:spPr/>
    </dgm:pt>
    <dgm:pt modelId="{107473D1-26CF-4567-8AB3-E69DC9921963}" type="pres">
      <dgm:prSet presAssocID="{D0124451-C29C-412E-BD3A-7063D72D78EF}" presName="compositeNode" presStyleCnt="0">
        <dgm:presLayoutVars>
          <dgm:bulletEnabled val="1"/>
        </dgm:presLayoutVars>
      </dgm:prSet>
      <dgm:spPr/>
    </dgm:pt>
    <dgm:pt modelId="{D7560F59-831E-4813-ACF6-3C445CD0E3B8}" type="pres">
      <dgm:prSet presAssocID="{D0124451-C29C-412E-BD3A-7063D72D78EF}" presName="bgRect" presStyleLbl="node1" presStyleIdx="1" presStyleCnt="3"/>
      <dgm:spPr/>
    </dgm:pt>
    <dgm:pt modelId="{E5186078-A2D1-4653-8C2F-4EEE3E12586C}" type="pres">
      <dgm:prSet presAssocID="{D0124451-C29C-412E-BD3A-7063D72D78EF}" presName="parentNode" presStyleLbl="node1" presStyleIdx="1" presStyleCnt="3">
        <dgm:presLayoutVars>
          <dgm:chMax val="0"/>
          <dgm:bulletEnabled val="1"/>
        </dgm:presLayoutVars>
      </dgm:prSet>
      <dgm:spPr/>
    </dgm:pt>
    <dgm:pt modelId="{FF66188E-45C8-457A-A663-823443936297}" type="pres">
      <dgm:prSet presAssocID="{D0124451-C29C-412E-BD3A-7063D72D78EF}" presName="childNode" presStyleLbl="node1" presStyleIdx="1" presStyleCnt="3">
        <dgm:presLayoutVars>
          <dgm:bulletEnabled val="1"/>
        </dgm:presLayoutVars>
      </dgm:prSet>
      <dgm:spPr/>
    </dgm:pt>
    <dgm:pt modelId="{23FAEEAC-197A-4D7D-9AC8-7E8D1A9B6977}" type="pres">
      <dgm:prSet presAssocID="{AD19B8F1-0528-459A-BA72-4DDA36D16563}" presName="hSp" presStyleCnt="0"/>
      <dgm:spPr/>
    </dgm:pt>
    <dgm:pt modelId="{9399E747-CCC6-4377-BD99-AF36FF7CAF41}" type="pres">
      <dgm:prSet presAssocID="{AD19B8F1-0528-459A-BA72-4DDA36D16563}" presName="vProcSp" presStyleCnt="0"/>
      <dgm:spPr/>
    </dgm:pt>
    <dgm:pt modelId="{8A302A8E-2CB2-456C-851D-107769AD4DCF}" type="pres">
      <dgm:prSet presAssocID="{AD19B8F1-0528-459A-BA72-4DDA36D16563}" presName="vSp1" presStyleCnt="0"/>
      <dgm:spPr/>
    </dgm:pt>
    <dgm:pt modelId="{C3826D2C-32CE-4E69-AB15-69AC4FDF7A89}" type="pres">
      <dgm:prSet presAssocID="{AD19B8F1-0528-459A-BA72-4DDA36D16563}" presName="simulatedConn" presStyleLbl="solidFgAcc1" presStyleIdx="1" presStyleCnt="2"/>
      <dgm:spPr/>
    </dgm:pt>
    <dgm:pt modelId="{B087DCF4-D290-452A-89A5-C3BBCD587AA2}" type="pres">
      <dgm:prSet presAssocID="{AD19B8F1-0528-459A-BA72-4DDA36D16563}" presName="vSp2" presStyleCnt="0"/>
      <dgm:spPr/>
    </dgm:pt>
    <dgm:pt modelId="{82DB04C1-0560-4AE3-BF0C-59D0B4244702}" type="pres">
      <dgm:prSet presAssocID="{AD19B8F1-0528-459A-BA72-4DDA36D16563}" presName="sibTrans" presStyleCnt="0"/>
      <dgm:spPr/>
    </dgm:pt>
    <dgm:pt modelId="{A55FA8E7-3692-46B0-B7AB-D10297020B53}" type="pres">
      <dgm:prSet presAssocID="{1C32CC81-9276-4359-B597-68822D299668}" presName="compositeNode" presStyleCnt="0">
        <dgm:presLayoutVars>
          <dgm:bulletEnabled val="1"/>
        </dgm:presLayoutVars>
      </dgm:prSet>
      <dgm:spPr/>
    </dgm:pt>
    <dgm:pt modelId="{B40125AD-358D-4A8E-9CD0-787EB57C4361}" type="pres">
      <dgm:prSet presAssocID="{1C32CC81-9276-4359-B597-68822D299668}" presName="bgRect" presStyleLbl="node1" presStyleIdx="2" presStyleCnt="3"/>
      <dgm:spPr/>
    </dgm:pt>
    <dgm:pt modelId="{6611116E-2909-4965-A1C5-C63EC179D699}" type="pres">
      <dgm:prSet presAssocID="{1C32CC81-9276-4359-B597-68822D299668}" presName="parentNode" presStyleLbl="node1" presStyleIdx="2" presStyleCnt="3">
        <dgm:presLayoutVars>
          <dgm:chMax val="0"/>
          <dgm:bulletEnabled val="1"/>
        </dgm:presLayoutVars>
      </dgm:prSet>
      <dgm:spPr/>
    </dgm:pt>
    <dgm:pt modelId="{D7265A89-99CC-4591-9FFB-89ACA85F8E4F}" type="pres">
      <dgm:prSet presAssocID="{1C32CC81-9276-4359-B597-68822D299668}" presName="childNode" presStyleLbl="node1" presStyleIdx="2" presStyleCnt="3">
        <dgm:presLayoutVars>
          <dgm:bulletEnabled val="1"/>
        </dgm:presLayoutVars>
      </dgm:prSet>
      <dgm:spPr/>
    </dgm:pt>
  </dgm:ptLst>
  <dgm:cxnLst>
    <dgm:cxn modelId="{C8F5BA09-27A6-4A25-9105-FD8624F7B837}" type="presOf" srcId="{35EFA2FF-B38D-403D-B00D-B4EC4D63A9C6}" destId="{CD82C20B-0699-486C-BCCD-0F3D2D11DACF}" srcOrd="0" destOrd="0" presId="urn:microsoft.com/office/officeart/2005/8/layout/hProcess7#1"/>
    <dgm:cxn modelId="{F6AB6F24-C3E1-44C6-9F7D-F96AAF952766}" type="presOf" srcId="{1E8B4FCA-85B1-4D60-962A-9059F60EF995}" destId="{6ED385FE-C40F-4FF2-ACA3-4D37676F028B}" srcOrd="0" destOrd="0" presId="urn:microsoft.com/office/officeart/2005/8/layout/hProcess7#1"/>
    <dgm:cxn modelId="{D53EDE39-C0D4-4AD6-BB31-C2D88D92AD72}" type="presOf" srcId="{D0124451-C29C-412E-BD3A-7063D72D78EF}" destId="{D7560F59-831E-4813-ACF6-3C445CD0E3B8}" srcOrd="0" destOrd="0" presId="urn:microsoft.com/office/officeart/2005/8/layout/hProcess7#1"/>
    <dgm:cxn modelId="{26CA0367-2008-4BC7-A8B8-420EFDACE121}" type="presOf" srcId="{1C32CC81-9276-4359-B597-68822D299668}" destId="{6611116E-2909-4965-A1C5-C63EC179D699}" srcOrd="1" destOrd="0" presId="urn:microsoft.com/office/officeart/2005/8/layout/hProcess7#1"/>
    <dgm:cxn modelId="{97C1DA72-6E6B-40C3-A6F8-2A0A906E071F}" type="presOf" srcId="{D0124451-C29C-412E-BD3A-7063D72D78EF}" destId="{E5186078-A2D1-4653-8C2F-4EEE3E12586C}" srcOrd="1" destOrd="0" presId="urn:microsoft.com/office/officeart/2005/8/layout/hProcess7#1"/>
    <dgm:cxn modelId="{06E9E354-BFE0-4534-A65C-172034AE50CB}" type="presOf" srcId="{0C065D53-AA19-4C08-B4EB-378B8AF61D4E}" destId="{C839620D-7076-47DF-97E2-786BF289A9EC}" srcOrd="0" destOrd="0" presId="urn:microsoft.com/office/officeart/2005/8/layout/hProcess7#1"/>
    <dgm:cxn modelId="{2C61357C-B98E-477C-A244-65F29F4BE8C6}" type="presOf" srcId="{1C32CC81-9276-4359-B597-68822D299668}" destId="{B40125AD-358D-4A8E-9CD0-787EB57C4361}" srcOrd="0" destOrd="0" presId="urn:microsoft.com/office/officeart/2005/8/layout/hProcess7#1"/>
    <dgm:cxn modelId="{17D0C095-BFDC-4466-8CBF-6DEFAED5C9B3}" srcId="{0C065D53-AA19-4C08-B4EB-378B8AF61D4E}" destId="{D0124451-C29C-412E-BD3A-7063D72D78EF}" srcOrd="1" destOrd="0" parTransId="{C33F815A-5F55-4FF8-89AE-3AE693F36DB5}" sibTransId="{AD19B8F1-0528-459A-BA72-4DDA36D16563}"/>
    <dgm:cxn modelId="{4377C596-EFD2-480F-87E1-3436FA183DEE}" type="presOf" srcId="{431E9F8E-E20A-4459-B49B-16B10D4242D5}" destId="{D7265A89-99CC-4591-9FFB-89ACA85F8E4F}" srcOrd="0" destOrd="0" presId="urn:microsoft.com/office/officeart/2005/8/layout/hProcess7#1"/>
    <dgm:cxn modelId="{1435E7AC-DBBE-41A1-94E0-202ACFA5A8EA}" srcId="{D0124451-C29C-412E-BD3A-7063D72D78EF}" destId="{BB7291EA-8F07-402F-BF3B-37B41D74E265}" srcOrd="0" destOrd="0" parTransId="{FE976FF0-6D63-40DE-BCA7-399256C5D074}" sibTransId="{CD025BEF-ABC0-40AD-91BD-06344E3C21C3}"/>
    <dgm:cxn modelId="{05E118AD-F4CD-4EC8-9A3A-518FC9E2398F}" srcId="{1E8B4FCA-85B1-4D60-962A-9059F60EF995}" destId="{35EFA2FF-B38D-403D-B00D-B4EC4D63A9C6}" srcOrd="0" destOrd="0" parTransId="{F3B6FBAC-4C2D-4A46-B786-A68547EF5EC1}" sibTransId="{7F57C487-DFD8-4B95-A249-3B93A71C00D4}"/>
    <dgm:cxn modelId="{E664D3C3-A3ED-4A57-BFB7-FF5234626B5D}" srcId="{0C065D53-AA19-4C08-B4EB-378B8AF61D4E}" destId="{1E8B4FCA-85B1-4D60-962A-9059F60EF995}" srcOrd="0" destOrd="0" parTransId="{AAB8A96E-C923-4E34-9566-764FD7B519B6}" sibTransId="{C7537465-DD73-4346-9B95-CEFBA6FADC6B}"/>
    <dgm:cxn modelId="{323D7DC6-808B-4C35-A30D-E4F6F4FE4F08}" srcId="{1C32CC81-9276-4359-B597-68822D299668}" destId="{431E9F8E-E20A-4459-B49B-16B10D4242D5}" srcOrd="0" destOrd="0" parTransId="{C3241092-8E9C-4AA2-9A2B-1EE3CA1BE9CA}" sibTransId="{2D24B662-BCD0-447B-B225-50161E58B1E2}"/>
    <dgm:cxn modelId="{766DE9C6-FD25-47EC-8C08-75B19A5F8A0B}" type="presOf" srcId="{BB7291EA-8F07-402F-BF3B-37B41D74E265}" destId="{FF66188E-45C8-457A-A663-823443936297}" srcOrd="0" destOrd="0" presId="urn:microsoft.com/office/officeart/2005/8/layout/hProcess7#1"/>
    <dgm:cxn modelId="{10B7A4C7-7724-4B85-BB67-EBB0827CB4D7}" type="presOf" srcId="{1E8B4FCA-85B1-4D60-962A-9059F60EF995}" destId="{B8E3C0C9-8E2B-4BAE-B4EF-4EDC40EF5396}" srcOrd="1" destOrd="0" presId="urn:microsoft.com/office/officeart/2005/8/layout/hProcess7#1"/>
    <dgm:cxn modelId="{1D37AAE4-4C37-4005-B950-CFF5192D6C59}" srcId="{0C065D53-AA19-4C08-B4EB-378B8AF61D4E}" destId="{1C32CC81-9276-4359-B597-68822D299668}" srcOrd="2" destOrd="0" parTransId="{73FC94D4-4E6A-46B7-9A22-8FA414EF99E4}" sibTransId="{9D47D7C2-0E2F-42DC-8DED-A498C1AAD9A7}"/>
    <dgm:cxn modelId="{D5E39D89-C826-42DD-BCBF-9900FF4AEFB3}" type="presParOf" srcId="{C839620D-7076-47DF-97E2-786BF289A9EC}" destId="{E0DF1525-90F2-42F3-8675-6AFE48B5BE8F}" srcOrd="0" destOrd="0" presId="urn:microsoft.com/office/officeart/2005/8/layout/hProcess7#1"/>
    <dgm:cxn modelId="{EB34F93F-6AC2-4388-B689-231CC7656C32}" type="presParOf" srcId="{E0DF1525-90F2-42F3-8675-6AFE48B5BE8F}" destId="{6ED385FE-C40F-4FF2-ACA3-4D37676F028B}" srcOrd="0" destOrd="0" presId="urn:microsoft.com/office/officeart/2005/8/layout/hProcess7#1"/>
    <dgm:cxn modelId="{A600B2EE-14F3-4CE0-BCDD-5014481DADAB}" type="presParOf" srcId="{E0DF1525-90F2-42F3-8675-6AFE48B5BE8F}" destId="{B8E3C0C9-8E2B-4BAE-B4EF-4EDC40EF5396}" srcOrd="1" destOrd="0" presId="urn:microsoft.com/office/officeart/2005/8/layout/hProcess7#1"/>
    <dgm:cxn modelId="{AAFFE93A-0059-4442-848B-4317C8AEE198}" type="presParOf" srcId="{E0DF1525-90F2-42F3-8675-6AFE48B5BE8F}" destId="{CD82C20B-0699-486C-BCCD-0F3D2D11DACF}" srcOrd="2" destOrd="0" presId="urn:microsoft.com/office/officeart/2005/8/layout/hProcess7#1"/>
    <dgm:cxn modelId="{8422C978-B399-43AE-9A12-1A6F7CF97EA2}" type="presParOf" srcId="{C839620D-7076-47DF-97E2-786BF289A9EC}" destId="{0110ECC0-C27E-4035-BD04-CACE26A28260}" srcOrd="1" destOrd="0" presId="urn:microsoft.com/office/officeart/2005/8/layout/hProcess7#1"/>
    <dgm:cxn modelId="{7033C697-87C9-4914-B666-0828CF52328D}" type="presParOf" srcId="{C839620D-7076-47DF-97E2-786BF289A9EC}" destId="{5AF97C2C-3412-4A22-BD06-1001FD63E23D}" srcOrd="2" destOrd="0" presId="urn:microsoft.com/office/officeart/2005/8/layout/hProcess7#1"/>
    <dgm:cxn modelId="{B723C9BB-64E1-41CE-BFA5-98B1D5C213AA}" type="presParOf" srcId="{5AF97C2C-3412-4A22-BD06-1001FD63E23D}" destId="{7E56E5C4-EE75-45ED-AE0F-0F7AC6F3D01C}" srcOrd="0" destOrd="0" presId="urn:microsoft.com/office/officeart/2005/8/layout/hProcess7#1"/>
    <dgm:cxn modelId="{DEA2F584-3409-441B-A345-076888458854}" type="presParOf" srcId="{5AF97C2C-3412-4A22-BD06-1001FD63E23D}" destId="{FB543BA9-3D92-4623-B9A2-340BEE8D8FEC}" srcOrd="1" destOrd="0" presId="urn:microsoft.com/office/officeart/2005/8/layout/hProcess7#1"/>
    <dgm:cxn modelId="{CE00EE79-CDE1-40A5-B8FF-8BB34ECFE0D6}" type="presParOf" srcId="{5AF97C2C-3412-4A22-BD06-1001FD63E23D}" destId="{D38D59DC-7F3C-4A35-B64C-D7FE826E4309}" srcOrd="2" destOrd="0" presId="urn:microsoft.com/office/officeart/2005/8/layout/hProcess7#1"/>
    <dgm:cxn modelId="{3BD09EA4-D857-400F-8C22-1CA8BBDD4B43}" type="presParOf" srcId="{C839620D-7076-47DF-97E2-786BF289A9EC}" destId="{85F197EB-E62A-4AE5-927A-712FDCA2F679}" srcOrd="3" destOrd="0" presId="urn:microsoft.com/office/officeart/2005/8/layout/hProcess7#1"/>
    <dgm:cxn modelId="{95356745-C881-4F88-8E07-80D3BF4A74BB}" type="presParOf" srcId="{C839620D-7076-47DF-97E2-786BF289A9EC}" destId="{107473D1-26CF-4567-8AB3-E69DC9921963}" srcOrd="4" destOrd="0" presId="urn:microsoft.com/office/officeart/2005/8/layout/hProcess7#1"/>
    <dgm:cxn modelId="{23AA894A-C1E3-4B25-8FD0-3CF80F0162A9}" type="presParOf" srcId="{107473D1-26CF-4567-8AB3-E69DC9921963}" destId="{D7560F59-831E-4813-ACF6-3C445CD0E3B8}" srcOrd="0" destOrd="0" presId="urn:microsoft.com/office/officeart/2005/8/layout/hProcess7#1"/>
    <dgm:cxn modelId="{5FCAF310-3ED3-4172-8732-1F3F1EAD0FEF}" type="presParOf" srcId="{107473D1-26CF-4567-8AB3-E69DC9921963}" destId="{E5186078-A2D1-4653-8C2F-4EEE3E12586C}" srcOrd="1" destOrd="0" presId="urn:microsoft.com/office/officeart/2005/8/layout/hProcess7#1"/>
    <dgm:cxn modelId="{C96D6557-15B9-4F4B-B027-2E4DC2EEE5DA}" type="presParOf" srcId="{107473D1-26CF-4567-8AB3-E69DC9921963}" destId="{FF66188E-45C8-457A-A663-823443936297}" srcOrd="2" destOrd="0" presId="urn:microsoft.com/office/officeart/2005/8/layout/hProcess7#1"/>
    <dgm:cxn modelId="{9D1CA62F-5189-4489-995F-7FFE4D634359}" type="presParOf" srcId="{C839620D-7076-47DF-97E2-786BF289A9EC}" destId="{23FAEEAC-197A-4D7D-9AC8-7E8D1A9B6977}" srcOrd="5" destOrd="0" presId="urn:microsoft.com/office/officeart/2005/8/layout/hProcess7#1"/>
    <dgm:cxn modelId="{6820FA63-7E09-4720-B061-DC283FD7556D}" type="presParOf" srcId="{C839620D-7076-47DF-97E2-786BF289A9EC}" destId="{9399E747-CCC6-4377-BD99-AF36FF7CAF41}" srcOrd="6" destOrd="0" presId="urn:microsoft.com/office/officeart/2005/8/layout/hProcess7#1"/>
    <dgm:cxn modelId="{59587936-C43A-4223-827A-25D325EDB674}" type="presParOf" srcId="{9399E747-CCC6-4377-BD99-AF36FF7CAF41}" destId="{8A302A8E-2CB2-456C-851D-107769AD4DCF}" srcOrd="0" destOrd="0" presId="urn:microsoft.com/office/officeart/2005/8/layout/hProcess7#1"/>
    <dgm:cxn modelId="{D4A3430E-1CDA-449B-8869-66D8A470D3A5}" type="presParOf" srcId="{9399E747-CCC6-4377-BD99-AF36FF7CAF41}" destId="{C3826D2C-32CE-4E69-AB15-69AC4FDF7A89}" srcOrd="1" destOrd="0" presId="urn:microsoft.com/office/officeart/2005/8/layout/hProcess7#1"/>
    <dgm:cxn modelId="{3CB3DC7F-983F-4D0D-AE28-B4E8F3223F94}" type="presParOf" srcId="{9399E747-CCC6-4377-BD99-AF36FF7CAF41}" destId="{B087DCF4-D290-452A-89A5-C3BBCD587AA2}" srcOrd="2" destOrd="0" presId="urn:microsoft.com/office/officeart/2005/8/layout/hProcess7#1"/>
    <dgm:cxn modelId="{8D77BE39-F451-4557-A15E-80478F3E1BB0}" type="presParOf" srcId="{C839620D-7076-47DF-97E2-786BF289A9EC}" destId="{82DB04C1-0560-4AE3-BF0C-59D0B4244702}" srcOrd="7" destOrd="0" presId="urn:microsoft.com/office/officeart/2005/8/layout/hProcess7#1"/>
    <dgm:cxn modelId="{B1F56DF5-BBAA-4E87-822A-515F33F64DDB}" type="presParOf" srcId="{C839620D-7076-47DF-97E2-786BF289A9EC}" destId="{A55FA8E7-3692-46B0-B7AB-D10297020B53}" srcOrd="8" destOrd="0" presId="urn:microsoft.com/office/officeart/2005/8/layout/hProcess7#1"/>
    <dgm:cxn modelId="{4466C40D-7D09-4CBB-B2F9-786F61ED3305}" type="presParOf" srcId="{A55FA8E7-3692-46B0-B7AB-D10297020B53}" destId="{B40125AD-358D-4A8E-9CD0-787EB57C4361}" srcOrd="0" destOrd="0" presId="urn:microsoft.com/office/officeart/2005/8/layout/hProcess7#1"/>
    <dgm:cxn modelId="{208497E3-5BEE-4979-935E-1C493B6977CF}" type="presParOf" srcId="{A55FA8E7-3692-46B0-B7AB-D10297020B53}" destId="{6611116E-2909-4965-A1C5-C63EC179D699}" srcOrd="1" destOrd="0" presId="urn:microsoft.com/office/officeart/2005/8/layout/hProcess7#1"/>
    <dgm:cxn modelId="{C0AF4416-50E7-4625-B384-569152204C9F}" type="presParOf" srcId="{A55FA8E7-3692-46B0-B7AB-D10297020B53}" destId="{D7265A89-99CC-4591-9FFB-89ACA85F8E4F}" srcOrd="2" destOrd="0" presId="urn:microsoft.com/office/officeart/2005/8/layout/hProcess7#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F1D7C6E-02C8-4464-82E0-64E517D05835}" type="doc">
      <dgm:prSet loTypeId="urn:microsoft.com/office/officeart/2005/8/layout/process1" loCatId="process" qsTypeId="urn:microsoft.com/office/officeart/2005/8/quickstyle/simple1" qsCatId="simple" csTypeId="urn:microsoft.com/office/officeart/2005/8/colors/accent1_2" csCatId="accent1" phldr="1"/>
      <dgm:spPr/>
    </dgm:pt>
    <dgm:pt modelId="{67756F75-0E03-4293-8D46-5744AF909990}">
      <dgm:prSet phldrT="[Tekst]"/>
      <dgm:spPr/>
      <dgm:t>
        <a:bodyPr/>
        <a:lstStyle/>
        <a:p>
          <a:r>
            <a:rPr lang="pl-PL" dirty="0"/>
            <a:t>OŚMIESZENIE</a:t>
          </a:r>
        </a:p>
      </dgm:t>
    </dgm:pt>
    <dgm:pt modelId="{A46E86C8-AE2C-4190-9E34-027DABE0C861}" type="parTrans" cxnId="{7BBB9901-D126-49B3-8E9B-BB1DC09EF31A}">
      <dgm:prSet/>
      <dgm:spPr/>
      <dgm:t>
        <a:bodyPr/>
        <a:lstStyle/>
        <a:p>
          <a:endParaRPr lang="pl-PL"/>
        </a:p>
      </dgm:t>
    </dgm:pt>
    <dgm:pt modelId="{CEEE5150-C08E-4D48-8E8C-CB2C28119B40}" type="sibTrans" cxnId="{7BBB9901-D126-49B3-8E9B-BB1DC09EF31A}">
      <dgm:prSet/>
      <dgm:spPr/>
      <dgm:t>
        <a:bodyPr/>
        <a:lstStyle/>
        <a:p>
          <a:endParaRPr lang="pl-PL"/>
        </a:p>
      </dgm:t>
    </dgm:pt>
    <dgm:pt modelId="{5BDAB47B-3587-4D01-A165-C003FFA87AE5}">
      <dgm:prSet phldrT="[Tekst]"/>
      <dgm:spPr/>
      <dgm:t>
        <a:bodyPr/>
        <a:lstStyle/>
        <a:p>
          <a:r>
            <a:rPr lang="pl-PL" dirty="0"/>
            <a:t>IZOLOWANIE</a:t>
          </a:r>
        </a:p>
      </dgm:t>
    </dgm:pt>
    <dgm:pt modelId="{E5BDCD08-8C30-45B9-B894-CC13DEB6C26A}" type="parTrans" cxnId="{E25EE404-4498-4B61-8203-FF03E03F4DEE}">
      <dgm:prSet/>
      <dgm:spPr/>
      <dgm:t>
        <a:bodyPr/>
        <a:lstStyle/>
        <a:p>
          <a:endParaRPr lang="pl-PL"/>
        </a:p>
      </dgm:t>
    </dgm:pt>
    <dgm:pt modelId="{682CE7CB-8047-43F4-B634-4E8B421A7DA2}" type="sibTrans" cxnId="{E25EE404-4498-4B61-8203-FF03E03F4DEE}">
      <dgm:prSet/>
      <dgm:spPr/>
      <dgm:t>
        <a:bodyPr/>
        <a:lstStyle/>
        <a:p>
          <a:endParaRPr lang="pl-PL"/>
        </a:p>
      </dgm:t>
    </dgm:pt>
    <dgm:pt modelId="{95172E06-9AEC-45B3-8BB4-923CA65ACC30}">
      <dgm:prSet phldrT="[Tekst]"/>
      <dgm:spPr/>
      <dgm:t>
        <a:bodyPr/>
        <a:lstStyle/>
        <a:p>
          <a:r>
            <a:rPr lang="pl-PL" dirty="0"/>
            <a:t>WYELIMINOWANIE Z ZESPOŁU</a:t>
          </a:r>
        </a:p>
      </dgm:t>
    </dgm:pt>
    <dgm:pt modelId="{3F1EC509-4A49-4458-904E-D53FFAC602D3}" type="parTrans" cxnId="{E2B7E3F1-EDCD-4CA9-BE9D-65DB71682E7C}">
      <dgm:prSet/>
      <dgm:spPr/>
      <dgm:t>
        <a:bodyPr/>
        <a:lstStyle/>
        <a:p>
          <a:endParaRPr lang="pl-PL"/>
        </a:p>
      </dgm:t>
    </dgm:pt>
    <dgm:pt modelId="{ECBE8898-CAEC-40E9-9D07-1E840658350D}" type="sibTrans" cxnId="{E2B7E3F1-EDCD-4CA9-BE9D-65DB71682E7C}">
      <dgm:prSet/>
      <dgm:spPr/>
      <dgm:t>
        <a:bodyPr/>
        <a:lstStyle/>
        <a:p>
          <a:endParaRPr lang="pl-PL"/>
        </a:p>
      </dgm:t>
    </dgm:pt>
    <dgm:pt modelId="{C78A5EA9-1DE2-4004-BDAE-370B9CDD9632}" type="pres">
      <dgm:prSet presAssocID="{FF1D7C6E-02C8-4464-82E0-64E517D05835}" presName="Name0" presStyleCnt="0">
        <dgm:presLayoutVars>
          <dgm:dir/>
          <dgm:resizeHandles val="exact"/>
        </dgm:presLayoutVars>
      </dgm:prSet>
      <dgm:spPr/>
    </dgm:pt>
    <dgm:pt modelId="{CC108518-D080-42B0-AA15-8761E44DC09C}" type="pres">
      <dgm:prSet presAssocID="{67756F75-0E03-4293-8D46-5744AF909990}" presName="node" presStyleLbl="node1" presStyleIdx="0" presStyleCnt="3">
        <dgm:presLayoutVars>
          <dgm:bulletEnabled val="1"/>
        </dgm:presLayoutVars>
      </dgm:prSet>
      <dgm:spPr/>
    </dgm:pt>
    <dgm:pt modelId="{1C11112B-AA02-42B3-BCA9-CBCC3C2EF66F}" type="pres">
      <dgm:prSet presAssocID="{CEEE5150-C08E-4D48-8E8C-CB2C28119B40}" presName="sibTrans" presStyleLbl="sibTrans2D1" presStyleIdx="0" presStyleCnt="2"/>
      <dgm:spPr/>
    </dgm:pt>
    <dgm:pt modelId="{E2F803BD-3D5A-44E4-A515-47B4F3E8A694}" type="pres">
      <dgm:prSet presAssocID="{CEEE5150-C08E-4D48-8E8C-CB2C28119B40}" presName="connectorText" presStyleLbl="sibTrans2D1" presStyleIdx="0" presStyleCnt="2"/>
      <dgm:spPr/>
    </dgm:pt>
    <dgm:pt modelId="{9BD3265B-5E39-409E-9D4B-FE3EAAF75B59}" type="pres">
      <dgm:prSet presAssocID="{5BDAB47B-3587-4D01-A165-C003FFA87AE5}" presName="node" presStyleLbl="node1" presStyleIdx="1" presStyleCnt="3">
        <dgm:presLayoutVars>
          <dgm:bulletEnabled val="1"/>
        </dgm:presLayoutVars>
      </dgm:prSet>
      <dgm:spPr/>
    </dgm:pt>
    <dgm:pt modelId="{E4ABCEED-4F78-4953-90DA-C2551294547A}" type="pres">
      <dgm:prSet presAssocID="{682CE7CB-8047-43F4-B634-4E8B421A7DA2}" presName="sibTrans" presStyleLbl="sibTrans2D1" presStyleIdx="1" presStyleCnt="2"/>
      <dgm:spPr/>
    </dgm:pt>
    <dgm:pt modelId="{72D69F08-4980-472A-BF88-72D81DF018CB}" type="pres">
      <dgm:prSet presAssocID="{682CE7CB-8047-43F4-B634-4E8B421A7DA2}" presName="connectorText" presStyleLbl="sibTrans2D1" presStyleIdx="1" presStyleCnt="2"/>
      <dgm:spPr/>
    </dgm:pt>
    <dgm:pt modelId="{BBA701AF-539A-44D9-9BB1-C28D7FF904D2}" type="pres">
      <dgm:prSet presAssocID="{95172E06-9AEC-45B3-8BB4-923CA65ACC30}" presName="node" presStyleLbl="node1" presStyleIdx="2" presStyleCnt="3">
        <dgm:presLayoutVars>
          <dgm:bulletEnabled val="1"/>
        </dgm:presLayoutVars>
      </dgm:prSet>
      <dgm:spPr/>
    </dgm:pt>
  </dgm:ptLst>
  <dgm:cxnLst>
    <dgm:cxn modelId="{7BBB9901-D126-49B3-8E9B-BB1DC09EF31A}" srcId="{FF1D7C6E-02C8-4464-82E0-64E517D05835}" destId="{67756F75-0E03-4293-8D46-5744AF909990}" srcOrd="0" destOrd="0" parTransId="{A46E86C8-AE2C-4190-9E34-027DABE0C861}" sibTransId="{CEEE5150-C08E-4D48-8E8C-CB2C28119B40}"/>
    <dgm:cxn modelId="{E25EE404-4498-4B61-8203-FF03E03F4DEE}" srcId="{FF1D7C6E-02C8-4464-82E0-64E517D05835}" destId="{5BDAB47B-3587-4D01-A165-C003FFA87AE5}" srcOrd="1" destOrd="0" parTransId="{E5BDCD08-8C30-45B9-B894-CC13DEB6C26A}" sibTransId="{682CE7CB-8047-43F4-B634-4E8B421A7DA2}"/>
    <dgm:cxn modelId="{779BCA31-6399-4DE4-998E-4A01BB99A792}" type="presOf" srcId="{CEEE5150-C08E-4D48-8E8C-CB2C28119B40}" destId="{E2F803BD-3D5A-44E4-A515-47B4F3E8A694}" srcOrd="1" destOrd="0" presId="urn:microsoft.com/office/officeart/2005/8/layout/process1"/>
    <dgm:cxn modelId="{C98B974A-85E3-4051-9FD6-C66BD034902A}" type="presOf" srcId="{FF1D7C6E-02C8-4464-82E0-64E517D05835}" destId="{C78A5EA9-1DE2-4004-BDAE-370B9CDD9632}" srcOrd="0" destOrd="0" presId="urn:microsoft.com/office/officeart/2005/8/layout/process1"/>
    <dgm:cxn modelId="{FE40AB77-BE64-4138-91C7-4606203FFA43}" type="presOf" srcId="{682CE7CB-8047-43F4-B634-4E8B421A7DA2}" destId="{72D69F08-4980-472A-BF88-72D81DF018CB}" srcOrd="1" destOrd="0" presId="urn:microsoft.com/office/officeart/2005/8/layout/process1"/>
    <dgm:cxn modelId="{8951BF57-7BD5-4D95-9379-913AEC5E5C11}" type="presOf" srcId="{5BDAB47B-3587-4D01-A165-C003FFA87AE5}" destId="{9BD3265B-5E39-409E-9D4B-FE3EAAF75B59}" srcOrd="0" destOrd="0" presId="urn:microsoft.com/office/officeart/2005/8/layout/process1"/>
    <dgm:cxn modelId="{F5A35DA5-8F58-4424-A77F-C446F2798D15}" type="presOf" srcId="{682CE7CB-8047-43F4-B634-4E8B421A7DA2}" destId="{E4ABCEED-4F78-4953-90DA-C2551294547A}" srcOrd="0" destOrd="0" presId="urn:microsoft.com/office/officeart/2005/8/layout/process1"/>
    <dgm:cxn modelId="{A47F34B8-46E1-4B3E-BAF7-A4A5775549DE}" type="presOf" srcId="{CEEE5150-C08E-4D48-8E8C-CB2C28119B40}" destId="{1C11112B-AA02-42B3-BCA9-CBCC3C2EF66F}" srcOrd="0" destOrd="0" presId="urn:microsoft.com/office/officeart/2005/8/layout/process1"/>
    <dgm:cxn modelId="{FC102ACE-672B-4587-8273-FBF8AAC03C65}" type="presOf" srcId="{95172E06-9AEC-45B3-8BB4-923CA65ACC30}" destId="{BBA701AF-539A-44D9-9BB1-C28D7FF904D2}" srcOrd="0" destOrd="0" presId="urn:microsoft.com/office/officeart/2005/8/layout/process1"/>
    <dgm:cxn modelId="{A80DD8D5-C484-44D6-ADE4-23D206793F49}" type="presOf" srcId="{67756F75-0E03-4293-8D46-5744AF909990}" destId="{CC108518-D080-42B0-AA15-8761E44DC09C}" srcOrd="0" destOrd="0" presId="urn:microsoft.com/office/officeart/2005/8/layout/process1"/>
    <dgm:cxn modelId="{E2B7E3F1-EDCD-4CA9-BE9D-65DB71682E7C}" srcId="{FF1D7C6E-02C8-4464-82E0-64E517D05835}" destId="{95172E06-9AEC-45B3-8BB4-923CA65ACC30}" srcOrd="2" destOrd="0" parTransId="{3F1EC509-4A49-4458-904E-D53FFAC602D3}" sibTransId="{ECBE8898-CAEC-40E9-9D07-1E840658350D}"/>
    <dgm:cxn modelId="{965A8CA2-FF58-4B95-A68B-A5F80AEDD96D}" type="presParOf" srcId="{C78A5EA9-1DE2-4004-BDAE-370B9CDD9632}" destId="{CC108518-D080-42B0-AA15-8761E44DC09C}" srcOrd="0" destOrd="0" presId="urn:microsoft.com/office/officeart/2005/8/layout/process1"/>
    <dgm:cxn modelId="{76CBD70A-C8D9-4790-B92B-A07BD8620251}" type="presParOf" srcId="{C78A5EA9-1DE2-4004-BDAE-370B9CDD9632}" destId="{1C11112B-AA02-42B3-BCA9-CBCC3C2EF66F}" srcOrd="1" destOrd="0" presId="urn:microsoft.com/office/officeart/2005/8/layout/process1"/>
    <dgm:cxn modelId="{24CFA893-8779-485F-8CD2-A8EDC41CE477}" type="presParOf" srcId="{1C11112B-AA02-42B3-BCA9-CBCC3C2EF66F}" destId="{E2F803BD-3D5A-44E4-A515-47B4F3E8A694}" srcOrd="0" destOrd="0" presId="urn:microsoft.com/office/officeart/2005/8/layout/process1"/>
    <dgm:cxn modelId="{2A73B8FA-CF61-4032-92F7-56CFE5AB047D}" type="presParOf" srcId="{C78A5EA9-1DE2-4004-BDAE-370B9CDD9632}" destId="{9BD3265B-5E39-409E-9D4B-FE3EAAF75B59}" srcOrd="2" destOrd="0" presId="urn:microsoft.com/office/officeart/2005/8/layout/process1"/>
    <dgm:cxn modelId="{B4D181E3-4DFA-4858-93DA-CB25647AD21A}" type="presParOf" srcId="{C78A5EA9-1DE2-4004-BDAE-370B9CDD9632}" destId="{E4ABCEED-4F78-4953-90DA-C2551294547A}" srcOrd="3" destOrd="0" presId="urn:microsoft.com/office/officeart/2005/8/layout/process1"/>
    <dgm:cxn modelId="{97775625-409B-486F-AC2D-F4071B615193}" type="presParOf" srcId="{E4ABCEED-4F78-4953-90DA-C2551294547A}" destId="{72D69F08-4980-472A-BF88-72D81DF018CB}" srcOrd="0" destOrd="0" presId="urn:microsoft.com/office/officeart/2005/8/layout/process1"/>
    <dgm:cxn modelId="{72F3D48E-6CFE-4E93-9991-DBB21E96FB95}" type="presParOf" srcId="{C78A5EA9-1DE2-4004-BDAE-370B9CDD9632}" destId="{BBA701AF-539A-44D9-9BB1-C28D7FF904D2}" srcOrd="4"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D385FE-C40F-4FF2-ACA3-4D37676F028B}">
      <dsp:nvSpPr>
        <dsp:cNvPr id="0" name=""/>
        <dsp:cNvSpPr/>
      </dsp:nvSpPr>
      <dsp:spPr>
        <a:xfrm>
          <a:off x="622" y="654834"/>
          <a:ext cx="2680245" cy="3216294"/>
        </a:xfrm>
        <a:prstGeom prst="roundRect">
          <a:avLst>
            <a:gd name="adj" fmla="val 5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9728" rIns="142240" bIns="0" numCol="1" spcCol="1270" anchor="t" anchorCtr="0">
          <a:noAutofit/>
        </a:bodyPr>
        <a:lstStyle/>
        <a:p>
          <a:pPr marL="0" lvl="0" indent="0" algn="r" defTabSz="1422400">
            <a:lnSpc>
              <a:spcPct val="90000"/>
            </a:lnSpc>
            <a:spcBef>
              <a:spcPct val="0"/>
            </a:spcBef>
            <a:spcAft>
              <a:spcPct val="35000"/>
            </a:spcAft>
            <a:buNone/>
          </a:pPr>
          <a:endParaRPr lang="pl-PL" sz="3200" kern="1200"/>
        </a:p>
      </dsp:txBody>
      <dsp:txXfrm rot="16200000">
        <a:off x="-1050033" y="1705490"/>
        <a:ext cx="2637361" cy="536049"/>
      </dsp:txXfrm>
    </dsp:sp>
    <dsp:sp modelId="{CD82C20B-0699-486C-BCCD-0F3D2D11DACF}">
      <dsp:nvSpPr>
        <dsp:cNvPr id="0" name=""/>
        <dsp:cNvSpPr/>
      </dsp:nvSpPr>
      <dsp:spPr>
        <a:xfrm>
          <a:off x="536671" y="654834"/>
          <a:ext cx="1996783" cy="3216294"/>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74879" rIns="0" bIns="0" numCol="1" spcCol="1270" anchor="t" anchorCtr="0">
          <a:noAutofit/>
        </a:bodyPr>
        <a:lstStyle/>
        <a:p>
          <a:pPr marL="0" lvl="0" indent="0" algn="l" defTabSz="2266950">
            <a:lnSpc>
              <a:spcPct val="90000"/>
            </a:lnSpc>
            <a:spcBef>
              <a:spcPct val="0"/>
            </a:spcBef>
            <a:spcAft>
              <a:spcPct val="35000"/>
            </a:spcAft>
            <a:buNone/>
          </a:pPr>
          <a:endParaRPr lang="pl-PL" sz="5100" kern="1200"/>
        </a:p>
      </dsp:txBody>
      <dsp:txXfrm>
        <a:off x="536671" y="654834"/>
        <a:ext cx="1996783" cy="3216294"/>
      </dsp:txXfrm>
    </dsp:sp>
    <dsp:sp modelId="{D7560F59-831E-4813-ACF6-3C445CD0E3B8}">
      <dsp:nvSpPr>
        <dsp:cNvPr id="0" name=""/>
        <dsp:cNvSpPr/>
      </dsp:nvSpPr>
      <dsp:spPr>
        <a:xfrm>
          <a:off x="2774677" y="654834"/>
          <a:ext cx="2680245" cy="3216294"/>
        </a:xfrm>
        <a:prstGeom prst="roundRect">
          <a:avLst>
            <a:gd name="adj" fmla="val 5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9728" rIns="142240" bIns="0" numCol="1" spcCol="1270" anchor="t" anchorCtr="0">
          <a:noAutofit/>
        </a:bodyPr>
        <a:lstStyle/>
        <a:p>
          <a:pPr marL="0" lvl="0" indent="0" algn="r" defTabSz="1422400">
            <a:lnSpc>
              <a:spcPct val="90000"/>
            </a:lnSpc>
            <a:spcBef>
              <a:spcPct val="0"/>
            </a:spcBef>
            <a:spcAft>
              <a:spcPct val="35000"/>
            </a:spcAft>
            <a:buNone/>
          </a:pPr>
          <a:endParaRPr lang="pl-PL" sz="3200" kern="1200"/>
        </a:p>
      </dsp:txBody>
      <dsp:txXfrm rot="16200000">
        <a:off x="1724020" y="1705490"/>
        <a:ext cx="2637361" cy="536049"/>
      </dsp:txXfrm>
    </dsp:sp>
    <dsp:sp modelId="{FB543BA9-3D92-4623-B9A2-340BEE8D8FEC}">
      <dsp:nvSpPr>
        <dsp:cNvPr id="0" name=""/>
        <dsp:cNvSpPr/>
      </dsp:nvSpPr>
      <dsp:spPr>
        <a:xfrm rot="5400000">
          <a:off x="2551860" y="3209695"/>
          <a:ext cx="472436" cy="402036"/>
        </a:xfrm>
        <a:prstGeom prst="flowChartExtra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F66188E-45C8-457A-A663-823443936297}">
      <dsp:nvSpPr>
        <dsp:cNvPr id="0" name=""/>
        <dsp:cNvSpPr/>
      </dsp:nvSpPr>
      <dsp:spPr>
        <a:xfrm>
          <a:off x="3310726" y="654834"/>
          <a:ext cx="1996783" cy="3216294"/>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74879" rIns="0" bIns="0" numCol="1" spcCol="1270" anchor="t" anchorCtr="0">
          <a:noAutofit/>
        </a:bodyPr>
        <a:lstStyle/>
        <a:p>
          <a:pPr marL="0" lvl="0" indent="0" algn="l" defTabSz="2266950">
            <a:lnSpc>
              <a:spcPct val="90000"/>
            </a:lnSpc>
            <a:spcBef>
              <a:spcPct val="0"/>
            </a:spcBef>
            <a:spcAft>
              <a:spcPct val="35000"/>
            </a:spcAft>
            <a:buNone/>
          </a:pPr>
          <a:endParaRPr lang="pl-PL" sz="5100" kern="1200"/>
        </a:p>
      </dsp:txBody>
      <dsp:txXfrm>
        <a:off x="3310726" y="654834"/>
        <a:ext cx="1996783" cy="3216294"/>
      </dsp:txXfrm>
    </dsp:sp>
    <dsp:sp modelId="{B40125AD-358D-4A8E-9CD0-787EB57C4361}">
      <dsp:nvSpPr>
        <dsp:cNvPr id="0" name=""/>
        <dsp:cNvSpPr/>
      </dsp:nvSpPr>
      <dsp:spPr>
        <a:xfrm>
          <a:off x="5548731" y="654834"/>
          <a:ext cx="2680245" cy="3216294"/>
        </a:xfrm>
        <a:prstGeom prst="roundRect">
          <a:avLst>
            <a:gd name="adj" fmla="val 5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9728" rIns="142240" bIns="0" numCol="1" spcCol="1270" anchor="t" anchorCtr="0">
          <a:noAutofit/>
        </a:bodyPr>
        <a:lstStyle/>
        <a:p>
          <a:pPr marL="0" lvl="0" indent="0" algn="r" defTabSz="1422400">
            <a:lnSpc>
              <a:spcPct val="90000"/>
            </a:lnSpc>
            <a:spcBef>
              <a:spcPct val="0"/>
            </a:spcBef>
            <a:spcAft>
              <a:spcPct val="35000"/>
            </a:spcAft>
            <a:buNone/>
          </a:pPr>
          <a:endParaRPr lang="pl-PL" sz="3200" kern="1200"/>
        </a:p>
      </dsp:txBody>
      <dsp:txXfrm rot="16200000">
        <a:off x="4498075" y="1705490"/>
        <a:ext cx="2637361" cy="536049"/>
      </dsp:txXfrm>
    </dsp:sp>
    <dsp:sp modelId="{C3826D2C-32CE-4E69-AB15-69AC4FDF7A89}">
      <dsp:nvSpPr>
        <dsp:cNvPr id="0" name=""/>
        <dsp:cNvSpPr/>
      </dsp:nvSpPr>
      <dsp:spPr>
        <a:xfrm rot="5400000">
          <a:off x="5325914" y="3209695"/>
          <a:ext cx="472436" cy="402036"/>
        </a:xfrm>
        <a:prstGeom prst="flowChartExtra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7265A89-99CC-4591-9FFB-89ACA85F8E4F}">
      <dsp:nvSpPr>
        <dsp:cNvPr id="0" name=""/>
        <dsp:cNvSpPr/>
      </dsp:nvSpPr>
      <dsp:spPr>
        <a:xfrm>
          <a:off x="6084780" y="654834"/>
          <a:ext cx="1996783" cy="3216294"/>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74879" rIns="0" bIns="0" numCol="1" spcCol="1270" anchor="t" anchorCtr="0">
          <a:noAutofit/>
        </a:bodyPr>
        <a:lstStyle/>
        <a:p>
          <a:pPr marL="0" lvl="0" indent="0" algn="l" defTabSz="2266950">
            <a:lnSpc>
              <a:spcPct val="90000"/>
            </a:lnSpc>
            <a:spcBef>
              <a:spcPct val="0"/>
            </a:spcBef>
            <a:spcAft>
              <a:spcPct val="35000"/>
            </a:spcAft>
            <a:buNone/>
          </a:pPr>
          <a:endParaRPr lang="pl-PL" sz="5100" kern="1200"/>
        </a:p>
      </dsp:txBody>
      <dsp:txXfrm>
        <a:off x="6084780" y="654834"/>
        <a:ext cx="1996783" cy="32162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108518-D080-42B0-AA15-8761E44DC09C}">
      <dsp:nvSpPr>
        <dsp:cNvPr id="0" name=""/>
        <dsp:cNvSpPr/>
      </dsp:nvSpPr>
      <dsp:spPr>
        <a:xfrm>
          <a:off x="3438" y="275645"/>
          <a:ext cx="1027689" cy="61661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pl-PL" sz="900" kern="1200" dirty="0"/>
            <a:t>OŚMIESZENIE</a:t>
          </a:r>
        </a:p>
      </dsp:txBody>
      <dsp:txXfrm>
        <a:off x="21498" y="293705"/>
        <a:ext cx="991569" cy="580493"/>
      </dsp:txXfrm>
    </dsp:sp>
    <dsp:sp modelId="{1C11112B-AA02-42B3-BCA9-CBCC3C2EF66F}">
      <dsp:nvSpPr>
        <dsp:cNvPr id="0" name=""/>
        <dsp:cNvSpPr/>
      </dsp:nvSpPr>
      <dsp:spPr>
        <a:xfrm>
          <a:off x="1133896" y="456518"/>
          <a:ext cx="217870" cy="2548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a:off x="1133896" y="507491"/>
        <a:ext cx="152509" cy="152920"/>
      </dsp:txXfrm>
    </dsp:sp>
    <dsp:sp modelId="{9BD3265B-5E39-409E-9D4B-FE3EAAF75B59}">
      <dsp:nvSpPr>
        <dsp:cNvPr id="0" name=""/>
        <dsp:cNvSpPr/>
      </dsp:nvSpPr>
      <dsp:spPr>
        <a:xfrm>
          <a:off x="1442203" y="275645"/>
          <a:ext cx="1027689" cy="61661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pl-PL" sz="900" kern="1200" dirty="0"/>
            <a:t>IZOLOWANIE</a:t>
          </a:r>
        </a:p>
      </dsp:txBody>
      <dsp:txXfrm>
        <a:off x="1460263" y="293705"/>
        <a:ext cx="991569" cy="580493"/>
      </dsp:txXfrm>
    </dsp:sp>
    <dsp:sp modelId="{E4ABCEED-4F78-4953-90DA-C2551294547A}">
      <dsp:nvSpPr>
        <dsp:cNvPr id="0" name=""/>
        <dsp:cNvSpPr/>
      </dsp:nvSpPr>
      <dsp:spPr>
        <a:xfrm>
          <a:off x="2572661" y="456518"/>
          <a:ext cx="217870" cy="2548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a:off x="2572661" y="507491"/>
        <a:ext cx="152509" cy="152920"/>
      </dsp:txXfrm>
    </dsp:sp>
    <dsp:sp modelId="{BBA701AF-539A-44D9-9BB1-C28D7FF904D2}">
      <dsp:nvSpPr>
        <dsp:cNvPr id="0" name=""/>
        <dsp:cNvSpPr/>
      </dsp:nvSpPr>
      <dsp:spPr>
        <a:xfrm>
          <a:off x="2880968" y="275645"/>
          <a:ext cx="1027689" cy="61661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pl-PL" sz="900" kern="1200" dirty="0"/>
            <a:t>WYELIMINOWANIE Z ZESPOŁU</a:t>
          </a:r>
        </a:p>
      </dsp:txBody>
      <dsp:txXfrm>
        <a:off x="2899028" y="293705"/>
        <a:ext cx="991569" cy="580493"/>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1">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pl-PL"/>
          </a:p>
        </p:txBody>
      </p:sp>
      <p:sp>
        <p:nvSpPr>
          <p:cNvPr id="348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D1B7D5C7-E08F-43B0-8FAB-465965CC5EFA}" type="datetimeFigureOut">
              <a:rPr lang="pl-PL"/>
              <a:pPr>
                <a:defRPr/>
              </a:pPr>
              <a:t>09.02.2021</a:t>
            </a:fld>
            <a:endParaRPr lang="pl-PL"/>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l-PL" noProof="0"/>
              <a:t>Kliknij, aby edytować style wzorca tekstu</a:t>
            </a:r>
          </a:p>
          <a:p>
            <a:pPr lvl="1"/>
            <a:r>
              <a:rPr lang="pl-PL" noProof="0"/>
              <a:t>Drugi poziom</a:t>
            </a:r>
          </a:p>
          <a:p>
            <a:pPr lvl="2"/>
            <a:r>
              <a:rPr lang="pl-PL" noProof="0"/>
              <a:t>Trzeci poziom</a:t>
            </a:r>
          </a:p>
          <a:p>
            <a:pPr lvl="3"/>
            <a:r>
              <a:rPr lang="pl-PL" noProof="0"/>
              <a:t>Czwarty poziom</a:t>
            </a:r>
          </a:p>
          <a:p>
            <a:pPr lvl="4"/>
            <a:r>
              <a:rPr lang="pl-PL" noProof="0"/>
              <a:t>Piąty poziom</a:t>
            </a:r>
          </a:p>
        </p:txBody>
      </p:sp>
      <p:sp>
        <p:nvSpPr>
          <p:cNvPr id="348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pl-PL"/>
          </a:p>
        </p:txBody>
      </p:sp>
      <p:sp>
        <p:nvSpPr>
          <p:cNvPr id="348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879AF1C-F8C6-4EEF-ADED-6AF9A883DFEC}" type="slidenum">
              <a:rPr lang="pl-PL"/>
              <a:pPr>
                <a:defRPr/>
              </a:pPr>
              <a:t>‹#›</a:t>
            </a:fld>
            <a:endParaRPr lang="pl-PL"/>
          </a:p>
        </p:txBody>
      </p:sp>
    </p:spTree>
    <p:extLst>
      <p:ext uri="{BB962C8B-B14F-4D97-AF65-F5344CB8AC3E}">
        <p14:creationId xmlns:p14="http://schemas.microsoft.com/office/powerpoint/2010/main" val="1707578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pl-PL"/>
              <a:t>Kliknij, aby edytować styl</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pPr>
              <a:defRPr/>
            </a:pPr>
            <a:fld id="{F86FA5CD-2C80-4AE2-9D1D-AB9AB2E7BADB}" type="datetimeFigureOut">
              <a:rPr lang="pl-PL" smtClean="0"/>
              <a:pPr>
                <a:defRPr/>
              </a:pPr>
              <a:t>09.02.2021</a:t>
            </a:fld>
            <a:endParaRPr lang="pl-PL"/>
          </a:p>
        </p:txBody>
      </p:sp>
      <p:sp>
        <p:nvSpPr>
          <p:cNvPr id="5" name="Footer Placeholder 4"/>
          <p:cNvSpPr>
            <a:spLocks noGrp="1"/>
          </p:cNvSpPr>
          <p:nvPr>
            <p:ph type="ftr" sz="quarter" idx="11"/>
          </p:nvPr>
        </p:nvSpPr>
        <p:spPr/>
        <p:txBody>
          <a:bodyPr/>
          <a:lstStyle/>
          <a:p>
            <a:pPr>
              <a:defRPr/>
            </a:pPr>
            <a:endParaRPr lang="pl-PL"/>
          </a:p>
        </p:txBody>
      </p:sp>
      <p:sp>
        <p:nvSpPr>
          <p:cNvPr id="6" name="Slide Number Placeholder 5"/>
          <p:cNvSpPr>
            <a:spLocks noGrp="1"/>
          </p:cNvSpPr>
          <p:nvPr>
            <p:ph type="sldNum" sz="quarter" idx="12"/>
          </p:nvPr>
        </p:nvSpPr>
        <p:spPr/>
        <p:txBody>
          <a:bodyPr/>
          <a:lstStyle/>
          <a:p>
            <a:pPr>
              <a:defRPr/>
            </a:pPr>
            <a:fld id="{475767FA-D589-46EB-9493-BA44DCBA5A96}" type="slidenum">
              <a:rPr lang="pl-PL" smtClean="0"/>
              <a:pPr>
                <a:defRPr/>
              </a:pPr>
              <a:t>‹#›</a:t>
            </a:fld>
            <a:endParaRPr lang="pl-PL"/>
          </a:p>
        </p:txBody>
      </p:sp>
    </p:spTree>
    <p:extLst>
      <p:ext uri="{BB962C8B-B14F-4D97-AF65-F5344CB8AC3E}">
        <p14:creationId xmlns:p14="http://schemas.microsoft.com/office/powerpoint/2010/main" val="825959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pPr>
              <a:defRPr/>
            </a:pPr>
            <a:fld id="{7354CD4E-4B10-49E4-9AC0-C70241136CE4}" type="datetimeFigureOut">
              <a:rPr lang="pl-PL" smtClean="0"/>
              <a:pPr>
                <a:defRPr/>
              </a:pPr>
              <a:t>09.02.2021</a:t>
            </a:fld>
            <a:endParaRPr lang="pl-PL"/>
          </a:p>
        </p:txBody>
      </p:sp>
      <p:sp>
        <p:nvSpPr>
          <p:cNvPr id="5" name="Footer Placeholder 4"/>
          <p:cNvSpPr>
            <a:spLocks noGrp="1"/>
          </p:cNvSpPr>
          <p:nvPr>
            <p:ph type="ftr" sz="quarter" idx="11"/>
          </p:nvPr>
        </p:nvSpPr>
        <p:spPr/>
        <p:txBody>
          <a:bodyPr/>
          <a:lstStyle/>
          <a:p>
            <a:pPr>
              <a:defRPr/>
            </a:pPr>
            <a:endParaRPr lang="pl-PL"/>
          </a:p>
        </p:txBody>
      </p:sp>
      <p:sp>
        <p:nvSpPr>
          <p:cNvPr id="6" name="Slide Number Placeholder 5"/>
          <p:cNvSpPr>
            <a:spLocks noGrp="1"/>
          </p:cNvSpPr>
          <p:nvPr>
            <p:ph type="sldNum" sz="quarter" idx="12"/>
          </p:nvPr>
        </p:nvSpPr>
        <p:spPr/>
        <p:txBody>
          <a:bodyPr/>
          <a:lstStyle/>
          <a:p>
            <a:pPr>
              <a:defRPr/>
            </a:pPr>
            <a:fld id="{F070288C-BA12-4B1D-B25C-D94683889013}" type="slidenum">
              <a:rPr lang="pl-PL" smtClean="0"/>
              <a:pPr>
                <a:defRPr/>
              </a:pPr>
              <a:t>‹#›</a:t>
            </a:fld>
            <a:endParaRPr lang="pl-PL"/>
          </a:p>
        </p:txBody>
      </p:sp>
    </p:spTree>
    <p:extLst>
      <p:ext uri="{BB962C8B-B14F-4D97-AF65-F5344CB8AC3E}">
        <p14:creationId xmlns:p14="http://schemas.microsoft.com/office/powerpoint/2010/main" val="2868167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pPr>
              <a:defRPr/>
            </a:pPr>
            <a:fld id="{7354CD4E-4B10-49E4-9AC0-C70241136CE4}" type="datetimeFigureOut">
              <a:rPr lang="pl-PL" smtClean="0"/>
              <a:pPr>
                <a:defRPr/>
              </a:pPr>
              <a:t>09.02.2021</a:t>
            </a:fld>
            <a:endParaRPr lang="pl-PL"/>
          </a:p>
        </p:txBody>
      </p:sp>
      <p:sp>
        <p:nvSpPr>
          <p:cNvPr id="5" name="Footer Placeholder 4"/>
          <p:cNvSpPr>
            <a:spLocks noGrp="1"/>
          </p:cNvSpPr>
          <p:nvPr>
            <p:ph type="ftr" sz="quarter" idx="11"/>
          </p:nvPr>
        </p:nvSpPr>
        <p:spPr/>
        <p:txBody>
          <a:bodyPr/>
          <a:lstStyle/>
          <a:p>
            <a:pPr>
              <a:defRPr/>
            </a:pPr>
            <a:endParaRPr lang="pl-PL"/>
          </a:p>
        </p:txBody>
      </p:sp>
      <p:sp>
        <p:nvSpPr>
          <p:cNvPr id="6" name="Slide Number Placeholder 5"/>
          <p:cNvSpPr>
            <a:spLocks noGrp="1"/>
          </p:cNvSpPr>
          <p:nvPr>
            <p:ph type="sldNum" sz="quarter" idx="12"/>
          </p:nvPr>
        </p:nvSpPr>
        <p:spPr/>
        <p:txBody>
          <a:bodyPr/>
          <a:lstStyle/>
          <a:p>
            <a:pPr>
              <a:defRPr/>
            </a:pPr>
            <a:fld id="{F070288C-BA12-4B1D-B25C-D94683889013}" type="slidenum">
              <a:rPr lang="pl-PL" smtClean="0"/>
              <a:pPr>
                <a:defRPr/>
              </a:pPr>
              <a:t>‹#›</a:t>
            </a:fld>
            <a:endParaRPr lang="pl-PL"/>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266958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pPr>
              <a:defRPr/>
            </a:pPr>
            <a:fld id="{7354CD4E-4B10-49E4-9AC0-C70241136CE4}" type="datetimeFigureOut">
              <a:rPr lang="pl-PL" smtClean="0"/>
              <a:pPr>
                <a:defRPr/>
              </a:pPr>
              <a:t>09.02.2021</a:t>
            </a:fld>
            <a:endParaRPr lang="pl-PL"/>
          </a:p>
        </p:txBody>
      </p:sp>
      <p:sp>
        <p:nvSpPr>
          <p:cNvPr id="5" name="Footer Placeholder 4"/>
          <p:cNvSpPr>
            <a:spLocks noGrp="1"/>
          </p:cNvSpPr>
          <p:nvPr>
            <p:ph type="ftr" sz="quarter" idx="11"/>
          </p:nvPr>
        </p:nvSpPr>
        <p:spPr/>
        <p:txBody>
          <a:bodyPr/>
          <a:lstStyle/>
          <a:p>
            <a:pPr>
              <a:defRPr/>
            </a:pPr>
            <a:endParaRPr lang="pl-PL"/>
          </a:p>
        </p:txBody>
      </p:sp>
      <p:sp>
        <p:nvSpPr>
          <p:cNvPr id="6" name="Slide Number Placeholder 5"/>
          <p:cNvSpPr>
            <a:spLocks noGrp="1"/>
          </p:cNvSpPr>
          <p:nvPr>
            <p:ph type="sldNum" sz="quarter" idx="12"/>
          </p:nvPr>
        </p:nvSpPr>
        <p:spPr/>
        <p:txBody>
          <a:bodyPr/>
          <a:lstStyle/>
          <a:p>
            <a:pPr>
              <a:defRPr/>
            </a:pPr>
            <a:fld id="{F070288C-BA12-4B1D-B25C-D94683889013}" type="slidenum">
              <a:rPr lang="pl-PL" smtClean="0"/>
              <a:pPr>
                <a:defRPr/>
              </a:pPr>
              <a:t>‹#›</a:t>
            </a:fld>
            <a:endParaRPr lang="pl-PL"/>
          </a:p>
        </p:txBody>
      </p:sp>
    </p:spTree>
    <p:extLst>
      <p:ext uri="{BB962C8B-B14F-4D97-AF65-F5344CB8AC3E}">
        <p14:creationId xmlns:p14="http://schemas.microsoft.com/office/powerpoint/2010/main" val="4847902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pPr>
              <a:defRPr/>
            </a:pPr>
            <a:fld id="{7354CD4E-4B10-49E4-9AC0-C70241136CE4}" type="datetimeFigureOut">
              <a:rPr lang="pl-PL" smtClean="0"/>
              <a:pPr>
                <a:defRPr/>
              </a:pPr>
              <a:t>09.02.2021</a:t>
            </a:fld>
            <a:endParaRPr lang="pl-PL"/>
          </a:p>
        </p:txBody>
      </p:sp>
      <p:sp>
        <p:nvSpPr>
          <p:cNvPr id="5" name="Footer Placeholder 4"/>
          <p:cNvSpPr>
            <a:spLocks noGrp="1"/>
          </p:cNvSpPr>
          <p:nvPr>
            <p:ph type="ftr" sz="quarter" idx="11"/>
          </p:nvPr>
        </p:nvSpPr>
        <p:spPr/>
        <p:txBody>
          <a:bodyPr/>
          <a:lstStyle/>
          <a:p>
            <a:pPr>
              <a:defRPr/>
            </a:pPr>
            <a:endParaRPr lang="pl-PL"/>
          </a:p>
        </p:txBody>
      </p:sp>
      <p:sp>
        <p:nvSpPr>
          <p:cNvPr id="6" name="Slide Number Placeholder 5"/>
          <p:cNvSpPr>
            <a:spLocks noGrp="1"/>
          </p:cNvSpPr>
          <p:nvPr>
            <p:ph type="sldNum" sz="quarter" idx="12"/>
          </p:nvPr>
        </p:nvSpPr>
        <p:spPr/>
        <p:txBody>
          <a:bodyPr/>
          <a:lstStyle/>
          <a:p>
            <a:pPr>
              <a:defRPr/>
            </a:pPr>
            <a:fld id="{F070288C-BA12-4B1D-B25C-D94683889013}" type="slidenum">
              <a:rPr lang="pl-PL" smtClean="0"/>
              <a:pPr>
                <a:defRPr/>
              </a:pPr>
              <a:t>‹#›</a:t>
            </a:fld>
            <a:endParaRPr lang="pl-PL"/>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185432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pPr>
              <a:defRPr/>
            </a:pPr>
            <a:fld id="{7354CD4E-4B10-49E4-9AC0-C70241136CE4}" type="datetimeFigureOut">
              <a:rPr lang="pl-PL" smtClean="0"/>
              <a:pPr>
                <a:defRPr/>
              </a:pPr>
              <a:t>09.02.2021</a:t>
            </a:fld>
            <a:endParaRPr lang="pl-PL"/>
          </a:p>
        </p:txBody>
      </p:sp>
      <p:sp>
        <p:nvSpPr>
          <p:cNvPr id="5" name="Footer Placeholder 4"/>
          <p:cNvSpPr>
            <a:spLocks noGrp="1"/>
          </p:cNvSpPr>
          <p:nvPr>
            <p:ph type="ftr" sz="quarter" idx="11"/>
          </p:nvPr>
        </p:nvSpPr>
        <p:spPr/>
        <p:txBody>
          <a:bodyPr/>
          <a:lstStyle/>
          <a:p>
            <a:pPr>
              <a:defRPr/>
            </a:pPr>
            <a:endParaRPr lang="pl-PL"/>
          </a:p>
        </p:txBody>
      </p:sp>
      <p:sp>
        <p:nvSpPr>
          <p:cNvPr id="6" name="Slide Number Placeholder 5"/>
          <p:cNvSpPr>
            <a:spLocks noGrp="1"/>
          </p:cNvSpPr>
          <p:nvPr>
            <p:ph type="sldNum" sz="quarter" idx="12"/>
          </p:nvPr>
        </p:nvSpPr>
        <p:spPr/>
        <p:txBody>
          <a:bodyPr/>
          <a:lstStyle/>
          <a:p>
            <a:pPr>
              <a:defRPr/>
            </a:pPr>
            <a:fld id="{F070288C-BA12-4B1D-B25C-D94683889013}" type="slidenum">
              <a:rPr lang="pl-PL" smtClean="0"/>
              <a:pPr>
                <a:defRPr/>
              </a:pPr>
              <a:t>‹#›</a:t>
            </a:fld>
            <a:endParaRPr lang="pl-PL"/>
          </a:p>
        </p:txBody>
      </p:sp>
    </p:spTree>
    <p:extLst>
      <p:ext uri="{BB962C8B-B14F-4D97-AF65-F5344CB8AC3E}">
        <p14:creationId xmlns:p14="http://schemas.microsoft.com/office/powerpoint/2010/main" val="25626604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pPr>
              <a:defRPr/>
            </a:pPr>
            <a:fld id="{4FACB537-1089-49C5-81F2-55B252758935}" type="datetimeFigureOut">
              <a:rPr lang="pl-PL" smtClean="0"/>
              <a:pPr>
                <a:defRPr/>
              </a:pPr>
              <a:t>09.02.2021</a:t>
            </a:fld>
            <a:endParaRPr lang="pl-PL"/>
          </a:p>
        </p:txBody>
      </p:sp>
      <p:sp>
        <p:nvSpPr>
          <p:cNvPr id="5" name="Footer Placeholder 4"/>
          <p:cNvSpPr>
            <a:spLocks noGrp="1"/>
          </p:cNvSpPr>
          <p:nvPr>
            <p:ph type="ftr" sz="quarter" idx="11"/>
          </p:nvPr>
        </p:nvSpPr>
        <p:spPr/>
        <p:txBody>
          <a:bodyPr/>
          <a:lstStyle/>
          <a:p>
            <a:pPr>
              <a:defRPr/>
            </a:pPr>
            <a:endParaRPr lang="pl-PL"/>
          </a:p>
        </p:txBody>
      </p:sp>
      <p:sp>
        <p:nvSpPr>
          <p:cNvPr id="6" name="Slide Number Placeholder 5"/>
          <p:cNvSpPr>
            <a:spLocks noGrp="1"/>
          </p:cNvSpPr>
          <p:nvPr>
            <p:ph type="sldNum" sz="quarter" idx="12"/>
          </p:nvPr>
        </p:nvSpPr>
        <p:spPr/>
        <p:txBody>
          <a:bodyPr/>
          <a:lstStyle/>
          <a:p>
            <a:pPr>
              <a:defRPr/>
            </a:pPr>
            <a:fld id="{947C2E16-8825-4F43-A913-A1D2B44C11FC}" type="slidenum">
              <a:rPr lang="pl-PL" smtClean="0"/>
              <a:pPr>
                <a:defRPr/>
              </a:pPr>
              <a:t>‹#›</a:t>
            </a:fld>
            <a:endParaRPr lang="pl-PL"/>
          </a:p>
        </p:txBody>
      </p:sp>
    </p:spTree>
    <p:extLst>
      <p:ext uri="{BB962C8B-B14F-4D97-AF65-F5344CB8AC3E}">
        <p14:creationId xmlns:p14="http://schemas.microsoft.com/office/powerpoint/2010/main" val="16944873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pPr>
              <a:defRPr/>
            </a:pPr>
            <a:fld id="{B923A553-6EB8-462A-A7C0-94632A717508}" type="datetimeFigureOut">
              <a:rPr lang="pl-PL" smtClean="0"/>
              <a:pPr>
                <a:defRPr/>
              </a:pPr>
              <a:t>09.02.2021</a:t>
            </a:fld>
            <a:endParaRPr lang="pl-PL"/>
          </a:p>
        </p:txBody>
      </p:sp>
      <p:sp>
        <p:nvSpPr>
          <p:cNvPr id="5" name="Footer Placeholder 4"/>
          <p:cNvSpPr>
            <a:spLocks noGrp="1"/>
          </p:cNvSpPr>
          <p:nvPr>
            <p:ph type="ftr" sz="quarter" idx="11"/>
          </p:nvPr>
        </p:nvSpPr>
        <p:spPr/>
        <p:txBody>
          <a:bodyPr/>
          <a:lstStyle/>
          <a:p>
            <a:pPr>
              <a:defRPr/>
            </a:pPr>
            <a:endParaRPr lang="pl-PL"/>
          </a:p>
        </p:txBody>
      </p:sp>
      <p:sp>
        <p:nvSpPr>
          <p:cNvPr id="6" name="Slide Number Placeholder 5"/>
          <p:cNvSpPr>
            <a:spLocks noGrp="1"/>
          </p:cNvSpPr>
          <p:nvPr>
            <p:ph type="sldNum" sz="quarter" idx="12"/>
          </p:nvPr>
        </p:nvSpPr>
        <p:spPr/>
        <p:txBody>
          <a:bodyPr/>
          <a:lstStyle/>
          <a:p>
            <a:pPr>
              <a:defRPr/>
            </a:pPr>
            <a:fld id="{EDE576FA-97D5-4072-9E07-7E71F708AAC0}" type="slidenum">
              <a:rPr lang="pl-PL" smtClean="0"/>
              <a:pPr>
                <a:defRPr/>
              </a:pPr>
              <a:t>‹#›</a:t>
            </a:fld>
            <a:endParaRPr lang="pl-PL"/>
          </a:p>
        </p:txBody>
      </p:sp>
    </p:spTree>
    <p:extLst>
      <p:ext uri="{BB962C8B-B14F-4D97-AF65-F5344CB8AC3E}">
        <p14:creationId xmlns:p14="http://schemas.microsoft.com/office/powerpoint/2010/main" val="4146208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pPr>
              <a:defRPr/>
            </a:pPr>
            <a:fld id="{B74B3AEE-77A7-4B8B-A054-A409BB918E60}" type="datetimeFigureOut">
              <a:rPr lang="pl-PL" smtClean="0"/>
              <a:pPr>
                <a:defRPr/>
              </a:pPr>
              <a:t>09.02.2021</a:t>
            </a:fld>
            <a:endParaRPr lang="pl-PL"/>
          </a:p>
        </p:txBody>
      </p:sp>
      <p:sp>
        <p:nvSpPr>
          <p:cNvPr id="5" name="Footer Placeholder 4"/>
          <p:cNvSpPr>
            <a:spLocks noGrp="1"/>
          </p:cNvSpPr>
          <p:nvPr>
            <p:ph type="ftr" sz="quarter" idx="11"/>
          </p:nvPr>
        </p:nvSpPr>
        <p:spPr/>
        <p:txBody>
          <a:bodyPr/>
          <a:lstStyle/>
          <a:p>
            <a:pPr>
              <a:defRPr/>
            </a:pPr>
            <a:endParaRPr lang="pl-PL"/>
          </a:p>
        </p:txBody>
      </p:sp>
      <p:sp>
        <p:nvSpPr>
          <p:cNvPr id="6" name="Slide Number Placeholder 5"/>
          <p:cNvSpPr>
            <a:spLocks noGrp="1"/>
          </p:cNvSpPr>
          <p:nvPr>
            <p:ph type="sldNum" sz="quarter" idx="12"/>
          </p:nvPr>
        </p:nvSpPr>
        <p:spPr/>
        <p:txBody>
          <a:bodyPr/>
          <a:lstStyle/>
          <a:p>
            <a:pPr>
              <a:defRPr/>
            </a:pPr>
            <a:fld id="{6BEEEAEB-092C-43C0-9D90-65BBE4641C40}" type="slidenum">
              <a:rPr lang="pl-PL" smtClean="0"/>
              <a:pPr>
                <a:defRPr/>
              </a:pPr>
              <a:t>‹#›</a:t>
            </a:fld>
            <a:endParaRPr lang="pl-PL"/>
          </a:p>
        </p:txBody>
      </p:sp>
    </p:spTree>
    <p:extLst>
      <p:ext uri="{BB962C8B-B14F-4D97-AF65-F5344CB8AC3E}">
        <p14:creationId xmlns:p14="http://schemas.microsoft.com/office/powerpoint/2010/main" val="321662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pPr>
              <a:defRPr/>
            </a:pPr>
            <a:fld id="{4C1A59D3-85D4-4EAE-B047-44F2CF3B77E9}" type="datetimeFigureOut">
              <a:rPr lang="pl-PL" smtClean="0"/>
              <a:pPr>
                <a:defRPr/>
              </a:pPr>
              <a:t>09.02.2021</a:t>
            </a:fld>
            <a:endParaRPr lang="pl-PL"/>
          </a:p>
        </p:txBody>
      </p:sp>
      <p:sp>
        <p:nvSpPr>
          <p:cNvPr id="5" name="Footer Placeholder 4"/>
          <p:cNvSpPr>
            <a:spLocks noGrp="1"/>
          </p:cNvSpPr>
          <p:nvPr>
            <p:ph type="ftr" sz="quarter" idx="11"/>
          </p:nvPr>
        </p:nvSpPr>
        <p:spPr/>
        <p:txBody>
          <a:bodyPr/>
          <a:lstStyle/>
          <a:p>
            <a:pPr>
              <a:defRPr/>
            </a:pPr>
            <a:endParaRPr lang="pl-PL"/>
          </a:p>
        </p:txBody>
      </p:sp>
      <p:sp>
        <p:nvSpPr>
          <p:cNvPr id="6" name="Slide Number Placeholder 5"/>
          <p:cNvSpPr>
            <a:spLocks noGrp="1"/>
          </p:cNvSpPr>
          <p:nvPr>
            <p:ph type="sldNum" sz="quarter" idx="12"/>
          </p:nvPr>
        </p:nvSpPr>
        <p:spPr/>
        <p:txBody>
          <a:bodyPr/>
          <a:lstStyle/>
          <a:p>
            <a:pPr>
              <a:defRPr/>
            </a:pPr>
            <a:fld id="{5CF217DE-49AA-4F2E-93C5-DA6B2299DFC1}" type="slidenum">
              <a:rPr lang="pl-PL" smtClean="0"/>
              <a:pPr>
                <a:defRPr/>
              </a:pPr>
              <a:t>‹#›</a:t>
            </a:fld>
            <a:endParaRPr lang="pl-PL"/>
          </a:p>
        </p:txBody>
      </p:sp>
    </p:spTree>
    <p:extLst>
      <p:ext uri="{BB962C8B-B14F-4D97-AF65-F5344CB8AC3E}">
        <p14:creationId xmlns:p14="http://schemas.microsoft.com/office/powerpoint/2010/main" val="3210411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pl-PL"/>
              <a:t>Kliknij, aby edytować styl</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pPr>
              <a:defRPr/>
            </a:pPr>
            <a:fld id="{96D27BA9-954D-4ABA-B4EE-BF423FFE4381}" type="datetimeFigureOut">
              <a:rPr lang="pl-PL" smtClean="0"/>
              <a:pPr>
                <a:defRPr/>
              </a:pPr>
              <a:t>09.02.2021</a:t>
            </a:fld>
            <a:endParaRPr lang="pl-PL"/>
          </a:p>
        </p:txBody>
      </p:sp>
      <p:sp>
        <p:nvSpPr>
          <p:cNvPr id="6" name="Footer Placeholder 5"/>
          <p:cNvSpPr>
            <a:spLocks noGrp="1"/>
          </p:cNvSpPr>
          <p:nvPr>
            <p:ph type="ftr" sz="quarter" idx="11"/>
          </p:nvPr>
        </p:nvSpPr>
        <p:spPr/>
        <p:txBody>
          <a:bodyPr/>
          <a:lstStyle/>
          <a:p>
            <a:pPr>
              <a:defRPr/>
            </a:pPr>
            <a:endParaRPr lang="pl-PL"/>
          </a:p>
        </p:txBody>
      </p:sp>
      <p:sp>
        <p:nvSpPr>
          <p:cNvPr id="7" name="Slide Number Placeholder 6"/>
          <p:cNvSpPr>
            <a:spLocks noGrp="1"/>
          </p:cNvSpPr>
          <p:nvPr>
            <p:ph type="sldNum" sz="quarter" idx="12"/>
          </p:nvPr>
        </p:nvSpPr>
        <p:spPr/>
        <p:txBody>
          <a:bodyPr/>
          <a:lstStyle/>
          <a:p>
            <a:pPr>
              <a:defRPr/>
            </a:pPr>
            <a:fld id="{0716AC93-0620-4B30-BAE7-730ADB81B764}" type="slidenum">
              <a:rPr lang="pl-PL" smtClean="0"/>
              <a:pPr>
                <a:defRPr/>
              </a:pPr>
              <a:t>‹#›</a:t>
            </a:fld>
            <a:endParaRPr lang="pl-PL"/>
          </a:p>
        </p:txBody>
      </p:sp>
    </p:spTree>
    <p:extLst>
      <p:ext uri="{BB962C8B-B14F-4D97-AF65-F5344CB8AC3E}">
        <p14:creationId xmlns:p14="http://schemas.microsoft.com/office/powerpoint/2010/main" val="549277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pPr>
              <a:defRPr/>
            </a:pPr>
            <a:fld id="{DC39DB04-B9CB-496C-B723-32B37DDC14F8}" type="datetimeFigureOut">
              <a:rPr lang="pl-PL" smtClean="0"/>
              <a:pPr>
                <a:defRPr/>
              </a:pPr>
              <a:t>09.02.2021</a:t>
            </a:fld>
            <a:endParaRPr lang="pl-PL"/>
          </a:p>
        </p:txBody>
      </p:sp>
      <p:sp>
        <p:nvSpPr>
          <p:cNvPr id="8" name="Footer Placeholder 7"/>
          <p:cNvSpPr>
            <a:spLocks noGrp="1"/>
          </p:cNvSpPr>
          <p:nvPr>
            <p:ph type="ftr" sz="quarter" idx="11"/>
          </p:nvPr>
        </p:nvSpPr>
        <p:spPr/>
        <p:txBody>
          <a:bodyPr/>
          <a:lstStyle/>
          <a:p>
            <a:pPr>
              <a:defRPr/>
            </a:pPr>
            <a:endParaRPr lang="pl-PL"/>
          </a:p>
        </p:txBody>
      </p:sp>
      <p:sp>
        <p:nvSpPr>
          <p:cNvPr id="9" name="Slide Number Placeholder 8"/>
          <p:cNvSpPr>
            <a:spLocks noGrp="1"/>
          </p:cNvSpPr>
          <p:nvPr>
            <p:ph type="sldNum" sz="quarter" idx="12"/>
          </p:nvPr>
        </p:nvSpPr>
        <p:spPr/>
        <p:txBody>
          <a:bodyPr/>
          <a:lstStyle/>
          <a:p>
            <a:pPr>
              <a:defRPr/>
            </a:pPr>
            <a:fld id="{63416494-5947-4D6C-A3CE-2ACF10DB2EDC}" type="slidenum">
              <a:rPr lang="pl-PL" smtClean="0"/>
              <a:pPr>
                <a:defRPr/>
              </a:pPr>
              <a:t>‹#›</a:t>
            </a:fld>
            <a:endParaRPr lang="pl-PL"/>
          </a:p>
        </p:txBody>
      </p:sp>
    </p:spTree>
    <p:extLst>
      <p:ext uri="{BB962C8B-B14F-4D97-AF65-F5344CB8AC3E}">
        <p14:creationId xmlns:p14="http://schemas.microsoft.com/office/powerpoint/2010/main" val="2355554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pPr>
              <a:defRPr/>
            </a:pPr>
            <a:fld id="{6E2A131A-9EEF-4EE5-A034-37195A07C603}" type="datetimeFigureOut">
              <a:rPr lang="pl-PL" smtClean="0"/>
              <a:pPr>
                <a:defRPr/>
              </a:pPr>
              <a:t>09.02.2021</a:t>
            </a:fld>
            <a:endParaRPr lang="pl-PL"/>
          </a:p>
        </p:txBody>
      </p:sp>
      <p:sp>
        <p:nvSpPr>
          <p:cNvPr id="4" name="Footer Placeholder 3"/>
          <p:cNvSpPr>
            <a:spLocks noGrp="1"/>
          </p:cNvSpPr>
          <p:nvPr>
            <p:ph type="ftr" sz="quarter" idx="11"/>
          </p:nvPr>
        </p:nvSpPr>
        <p:spPr/>
        <p:txBody>
          <a:bodyPr/>
          <a:lstStyle/>
          <a:p>
            <a:pPr>
              <a:defRPr/>
            </a:pPr>
            <a:endParaRPr lang="pl-PL"/>
          </a:p>
        </p:txBody>
      </p:sp>
      <p:sp>
        <p:nvSpPr>
          <p:cNvPr id="5" name="Slide Number Placeholder 4"/>
          <p:cNvSpPr>
            <a:spLocks noGrp="1"/>
          </p:cNvSpPr>
          <p:nvPr>
            <p:ph type="sldNum" sz="quarter" idx="12"/>
          </p:nvPr>
        </p:nvSpPr>
        <p:spPr/>
        <p:txBody>
          <a:bodyPr/>
          <a:lstStyle/>
          <a:p>
            <a:pPr>
              <a:defRPr/>
            </a:pPr>
            <a:fld id="{7A4ED69E-DFA3-48B0-915B-EACF648430BB}" type="slidenum">
              <a:rPr lang="pl-PL" smtClean="0"/>
              <a:pPr>
                <a:defRPr/>
              </a:pPr>
              <a:t>‹#›</a:t>
            </a:fld>
            <a:endParaRPr lang="pl-PL"/>
          </a:p>
        </p:txBody>
      </p:sp>
    </p:spTree>
    <p:extLst>
      <p:ext uri="{BB962C8B-B14F-4D97-AF65-F5344CB8AC3E}">
        <p14:creationId xmlns:p14="http://schemas.microsoft.com/office/powerpoint/2010/main" val="2981377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5D6333D-42C8-4C4C-827D-29CF5A6051E0}" type="datetimeFigureOut">
              <a:rPr lang="pl-PL" smtClean="0"/>
              <a:pPr>
                <a:defRPr/>
              </a:pPr>
              <a:t>09.02.2021</a:t>
            </a:fld>
            <a:endParaRPr lang="pl-PL"/>
          </a:p>
        </p:txBody>
      </p:sp>
      <p:sp>
        <p:nvSpPr>
          <p:cNvPr id="3" name="Footer Placeholder 2"/>
          <p:cNvSpPr>
            <a:spLocks noGrp="1"/>
          </p:cNvSpPr>
          <p:nvPr>
            <p:ph type="ftr" sz="quarter" idx="11"/>
          </p:nvPr>
        </p:nvSpPr>
        <p:spPr/>
        <p:txBody>
          <a:bodyPr/>
          <a:lstStyle/>
          <a:p>
            <a:pPr>
              <a:defRPr/>
            </a:pPr>
            <a:endParaRPr lang="pl-PL"/>
          </a:p>
        </p:txBody>
      </p:sp>
      <p:sp>
        <p:nvSpPr>
          <p:cNvPr id="4" name="Slide Number Placeholder 3"/>
          <p:cNvSpPr>
            <a:spLocks noGrp="1"/>
          </p:cNvSpPr>
          <p:nvPr>
            <p:ph type="sldNum" sz="quarter" idx="12"/>
          </p:nvPr>
        </p:nvSpPr>
        <p:spPr/>
        <p:txBody>
          <a:bodyPr/>
          <a:lstStyle/>
          <a:p>
            <a:pPr>
              <a:defRPr/>
            </a:pPr>
            <a:fld id="{DC6D05A4-8FC9-4D92-BEB8-2B3E8AAABD5F}" type="slidenum">
              <a:rPr lang="pl-PL" smtClean="0"/>
              <a:pPr>
                <a:defRPr/>
              </a:pPr>
              <a:t>‹#›</a:t>
            </a:fld>
            <a:endParaRPr lang="pl-PL"/>
          </a:p>
        </p:txBody>
      </p:sp>
    </p:spTree>
    <p:extLst>
      <p:ext uri="{BB962C8B-B14F-4D97-AF65-F5344CB8AC3E}">
        <p14:creationId xmlns:p14="http://schemas.microsoft.com/office/powerpoint/2010/main" val="1621859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pl-PL"/>
              <a:t>Kliknij, aby edytować styl</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l-PL"/>
              <a:t>Kliknij, aby edytować style wzorca tekstu</a:t>
            </a:r>
          </a:p>
        </p:txBody>
      </p:sp>
      <p:sp>
        <p:nvSpPr>
          <p:cNvPr id="5" name="Date Placeholder 4"/>
          <p:cNvSpPr>
            <a:spLocks noGrp="1"/>
          </p:cNvSpPr>
          <p:nvPr>
            <p:ph type="dt" sz="half" idx="10"/>
          </p:nvPr>
        </p:nvSpPr>
        <p:spPr/>
        <p:txBody>
          <a:bodyPr/>
          <a:lstStyle/>
          <a:p>
            <a:pPr>
              <a:defRPr/>
            </a:pPr>
            <a:fld id="{A42CD837-BEF3-404F-82B6-946FBEA1C865}" type="datetimeFigureOut">
              <a:rPr lang="pl-PL" smtClean="0"/>
              <a:pPr>
                <a:defRPr/>
              </a:pPr>
              <a:t>09.02.2021</a:t>
            </a:fld>
            <a:endParaRPr lang="pl-PL"/>
          </a:p>
        </p:txBody>
      </p:sp>
      <p:sp>
        <p:nvSpPr>
          <p:cNvPr id="6" name="Footer Placeholder 5"/>
          <p:cNvSpPr>
            <a:spLocks noGrp="1"/>
          </p:cNvSpPr>
          <p:nvPr>
            <p:ph type="ftr" sz="quarter" idx="11"/>
          </p:nvPr>
        </p:nvSpPr>
        <p:spPr/>
        <p:txBody>
          <a:bodyPr/>
          <a:lstStyle/>
          <a:p>
            <a:pPr>
              <a:defRPr/>
            </a:pPr>
            <a:endParaRPr lang="pl-PL"/>
          </a:p>
        </p:txBody>
      </p:sp>
      <p:sp>
        <p:nvSpPr>
          <p:cNvPr id="7" name="Slide Number Placeholder 6"/>
          <p:cNvSpPr>
            <a:spLocks noGrp="1"/>
          </p:cNvSpPr>
          <p:nvPr>
            <p:ph type="sldNum" sz="quarter" idx="12"/>
          </p:nvPr>
        </p:nvSpPr>
        <p:spPr/>
        <p:txBody>
          <a:bodyPr/>
          <a:lstStyle/>
          <a:p>
            <a:pPr>
              <a:defRPr/>
            </a:pPr>
            <a:fld id="{5AB8584B-E744-470A-B2C0-96111F07F2C3}" type="slidenum">
              <a:rPr lang="pl-PL" smtClean="0"/>
              <a:pPr>
                <a:defRPr/>
              </a:pPr>
              <a:t>‹#›</a:t>
            </a:fld>
            <a:endParaRPr lang="pl-PL"/>
          </a:p>
        </p:txBody>
      </p:sp>
    </p:spTree>
    <p:extLst>
      <p:ext uri="{BB962C8B-B14F-4D97-AF65-F5344CB8AC3E}">
        <p14:creationId xmlns:p14="http://schemas.microsoft.com/office/powerpoint/2010/main" val="1355654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pPr>
              <a:defRPr/>
            </a:pPr>
            <a:fld id="{C13539A1-2FA4-4276-A5D7-C926CC94043B}" type="datetimeFigureOut">
              <a:rPr lang="pl-PL" smtClean="0"/>
              <a:pPr>
                <a:defRPr/>
              </a:pPr>
              <a:t>09.02.2021</a:t>
            </a:fld>
            <a:endParaRPr lang="pl-PL"/>
          </a:p>
        </p:txBody>
      </p:sp>
      <p:sp>
        <p:nvSpPr>
          <p:cNvPr id="6" name="Footer Placeholder 5"/>
          <p:cNvSpPr>
            <a:spLocks noGrp="1"/>
          </p:cNvSpPr>
          <p:nvPr>
            <p:ph type="ftr" sz="quarter" idx="11"/>
          </p:nvPr>
        </p:nvSpPr>
        <p:spPr/>
        <p:txBody>
          <a:bodyPr/>
          <a:lstStyle/>
          <a:p>
            <a:pPr>
              <a:defRPr/>
            </a:pPr>
            <a:endParaRPr lang="pl-PL"/>
          </a:p>
        </p:txBody>
      </p:sp>
      <p:sp>
        <p:nvSpPr>
          <p:cNvPr id="7" name="Slide Number Placeholder 6"/>
          <p:cNvSpPr>
            <a:spLocks noGrp="1"/>
          </p:cNvSpPr>
          <p:nvPr>
            <p:ph type="sldNum" sz="quarter" idx="12"/>
          </p:nvPr>
        </p:nvSpPr>
        <p:spPr/>
        <p:txBody>
          <a:bodyPr/>
          <a:lstStyle/>
          <a:p>
            <a:pPr>
              <a:defRPr/>
            </a:pPr>
            <a:fld id="{2AF22616-8F68-40E2-BCAC-1D67C875AE3D}" type="slidenum">
              <a:rPr lang="pl-PL" smtClean="0"/>
              <a:pPr>
                <a:defRPr/>
              </a:pPr>
              <a:t>‹#›</a:t>
            </a:fld>
            <a:endParaRPr lang="pl-PL"/>
          </a:p>
        </p:txBody>
      </p:sp>
    </p:spTree>
    <p:extLst>
      <p:ext uri="{BB962C8B-B14F-4D97-AF65-F5344CB8AC3E}">
        <p14:creationId xmlns:p14="http://schemas.microsoft.com/office/powerpoint/2010/main" val="1796115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7354CD4E-4B10-49E4-9AC0-C70241136CE4}" type="datetimeFigureOut">
              <a:rPr lang="pl-PL" smtClean="0"/>
              <a:pPr>
                <a:defRPr/>
              </a:pPr>
              <a:t>09.02.2021</a:t>
            </a:fld>
            <a:endParaRPr lang="pl-PL"/>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pl-PL"/>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F070288C-BA12-4B1D-B25C-D94683889013}" type="slidenum">
              <a:rPr lang="pl-PL" smtClean="0"/>
              <a:pPr>
                <a:defRPr/>
              </a:pPr>
              <a:t>‹#›</a:t>
            </a:fld>
            <a:endParaRPr lang="pl-PL"/>
          </a:p>
        </p:txBody>
      </p:sp>
    </p:spTree>
    <p:extLst>
      <p:ext uri="{BB962C8B-B14F-4D97-AF65-F5344CB8AC3E}">
        <p14:creationId xmlns:p14="http://schemas.microsoft.com/office/powerpoint/2010/main" val="763776796"/>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 id="2147483753" r:id="rId13"/>
    <p:sldLayoutId id="2147483754" r:id="rId14"/>
    <p:sldLayoutId id="2147483755" r:id="rId15"/>
    <p:sldLayoutId id="214748375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Layout" Target="../diagrams/layout1.xml"/><Relationship Id="rId7" Type="http://schemas.openxmlformats.org/officeDocument/2006/relationships/image" Target="../media/image1.gif"/><Relationship Id="rId12" Type="http://schemas.microsoft.com/office/2007/relationships/diagramDrawing" Target="../diagrams/drawing2.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11" Type="http://schemas.openxmlformats.org/officeDocument/2006/relationships/diagramColors" Target="../diagrams/colors2.xml"/><Relationship Id="rId5" Type="http://schemas.openxmlformats.org/officeDocument/2006/relationships/diagramColors" Target="../diagrams/colors1.xml"/><Relationship Id="rId10" Type="http://schemas.openxmlformats.org/officeDocument/2006/relationships/diagramQuickStyle" Target="../diagrams/quickStyle2.xml"/><Relationship Id="rId4" Type="http://schemas.openxmlformats.org/officeDocument/2006/relationships/diagramQuickStyle" Target="../diagrams/quickStyle1.xml"/><Relationship Id="rId9"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14343" name="Prostokąt 12"/>
          <p:cNvSpPr>
            <a:spLocks noChangeArrowheads="1"/>
          </p:cNvSpPr>
          <p:nvPr/>
        </p:nvSpPr>
        <p:spPr bwMode="auto">
          <a:xfrm>
            <a:off x="1619672" y="2719954"/>
            <a:ext cx="6768752" cy="1384995"/>
          </a:xfrm>
          <a:prstGeom prst="rect">
            <a:avLst/>
          </a:prstGeom>
          <a:noFill/>
          <a:ln w="9525">
            <a:noFill/>
            <a:miter lim="800000"/>
            <a:headEnd/>
            <a:tailEnd/>
          </a:ln>
        </p:spPr>
        <p:txBody>
          <a:bodyPr wrap="square" anchor="ctr">
            <a:spAutoFit/>
          </a:bodyPr>
          <a:lstStyle/>
          <a:p>
            <a:pPr algn="ctr"/>
            <a:r>
              <a:rPr lang="pl-PL" sz="2800" b="1" cap="all" dirty="0">
                <a:solidFill>
                  <a:srgbClr val="333333"/>
                </a:solidFill>
                <a:latin typeface="Open Sans"/>
              </a:rPr>
              <a:t>MOBBING</a:t>
            </a:r>
          </a:p>
          <a:p>
            <a:pPr algn="ctr"/>
            <a:r>
              <a:rPr lang="pl-PL" sz="2800" b="1" i="0" cap="all" dirty="0">
                <a:solidFill>
                  <a:srgbClr val="333333"/>
                </a:solidFill>
                <a:effectLst/>
                <a:latin typeface="Open Sans"/>
              </a:rPr>
              <a:t>ASPEKTY</a:t>
            </a:r>
          </a:p>
          <a:p>
            <a:pPr algn="ctr"/>
            <a:r>
              <a:rPr lang="pl-PL" sz="2800" b="1" cap="all" dirty="0">
                <a:solidFill>
                  <a:srgbClr val="333333"/>
                </a:solidFill>
                <a:latin typeface="Open Sans"/>
              </a:rPr>
              <a:t>PRAWNE</a:t>
            </a:r>
            <a:endParaRPr lang="pl-PL" sz="2800" b="1" i="0" cap="all" dirty="0">
              <a:solidFill>
                <a:srgbClr val="333333"/>
              </a:solidFill>
              <a:effectLst/>
              <a:latin typeface="Open San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7"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20489" name="pole tekstowe 9"/>
          <p:cNvSpPr txBox="1">
            <a:spLocks noChangeArrowheads="1"/>
          </p:cNvSpPr>
          <p:nvPr/>
        </p:nvSpPr>
        <p:spPr bwMode="auto">
          <a:xfrm rot="10800000" flipV="1">
            <a:off x="1187623" y="2182218"/>
            <a:ext cx="7776864" cy="2708434"/>
          </a:xfrm>
          <a:prstGeom prst="rect">
            <a:avLst/>
          </a:prstGeom>
          <a:noFill/>
          <a:ln w="9525">
            <a:noFill/>
            <a:miter lim="800000"/>
            <a:headEnd/>
            <a:tailEnd/>
          </a:ln>
        </p:spPr>
        <p:txBody>
          <a:bodyPr wrap="square">
            <a:spAutoFit/>
          </a:bodyPr>
          <a:lstStyle/>
          <a:p>
            <a:r>
              <a:rPr lang="pl-PL" sz="2000" b="1" dirty="0"/>
              <a:t>Wyrok z dnia 7 maja 2009 r.</a:t>
            </a:r>
          </a:p>
          <a:p>
            <a:r>
              <a:rPr lang="pl-PL" sz="2000" b="1" dirty="0"/>
              <a:t>III PK 2/09</a:t>
            </a:r>
          </a:p>
          <a:p>
            <a:endParaRPr lang="pl-PL" sz="2000" b="1" dirty="0"/>
          </a:p>
          <a:p>
            <a:r>
              <a:rPr lang="pl-PL" sz="2000" dirty="0"/>
              <a:t>Roszczenie ofiary </a:t>
            </a:r>
            <a:r>
              <a:rPr lang="pl-PL" sz="2000" dirty="0" err="1"/>
              <a:t>mobbingu</a:t>
            </a:r>
            <a:r>
              <a:rPr lang="pl-PL" sz="2000" dirty="0"/>
              <a:t> tytułem zadośćuczynienia pieniężnego za doznaną krzywdę (art. 94 (3) § 3 </a:t>
            </a:r>
            <a:r>
              <a:rPr lang="pl-PL" sz="2000" dirty="0" err="1"/>
              <a:t>k.p</a:t>
            </a:r>
            <a:r>
              <a:rPr lang="pl-PL" sz="2000" dirty="0"/>
              <a:t>.) przysługuje wymaga udowodnienia przez poszkodowanego </a:t>
            </a:r>
            <a:r>
              <a:rPr lang="pl-PL" sz="2000" b="1" dirty="0"/>
              <a:t>skutku </a:t>
            </a:r>
            <a:r>
              <a:rPr lang="pl-PL" sz="2000" b="1" dirty="0" err="1"/>
              <a:t>mobbingu</a:t>
            </a:r>
            <a:r>
              <a:rPr lang="pl-PL" sz="2000" b="1" dirty="0"/>
              <a:t> w postaci rozstroju zdrowia</a:t>
            </a:r>
          </a:p>
          <a:p>
            <a:pPr algn="just">
              <a:lnSpc>
                <a:spcPct val="150000"/>
              </a:lnSpc>
            </a:pPr>
            <a:endParaRPr lang="pl-PL" sz="2000" b="1"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7"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dirty="0">
              <a:latin typeface="Calibri" pitchFamily="34" charset="0"/>
            </a:endParaRPr>
          </a:p>
          <a:p>
            <a:pPr algn="ctr">
              <a:lnSpc>
                <a:spcPct val="80000"/>
              </a:lnSpc>
            </a:pPr>
            <a:endParaRPr lang="pl-PL" altLang="pl-PL" b="1" dirty="0">
              <a:latin typeface="Calibri" pitchFamily="34" charset="0"/>
            </a:endParaRPr>
          </a:p>
        </p:txBody>
      </p:sp>
      <p:sp>
        <p:nvSpPr>
          <p:cNvPr id="20489" name="pole tekstowe 9"/>
          <p:cNvSpPr txBox="1">
            <a:spLocks noChangeArrowheads="1"/>
          </p:cNvSpPr>
          <p:nvPr/>
        </p:nvSpPr>
        <p:spPr bwMode="auto">
          <a:xfrm rot="10800000" flipV="1">
            <a:off x="1043608" y="1412776"/>
            <a:ext cx="6486152" cy="2708434"/>
          </a:xfrm>
          <a:prstGeom prst="rect">
            <a:avLst/>
          </a:prstGeom>
          <a:noFill/>
          <a:ln w="9525">
            <a:noFill/>
            <a:miter lim="800000"/>
            <a:headEnd/>
            <a:tailEnd/>
          </a:ln>
        </p:spPr>
        <p:txBody>
          <a:bodyPr wrap="square">
            <a:spAutoFit/>
          </a:bodyPr>
          <a:lstStyle/>
          <a:p>
            <a:pPr algn="ctr"/>
            <a:r>
              <a:rPr lang="pl-PL" sz="2000" b="1" dirty="0"/>
              <a:t>3 FAZY MOBBINGU</a:t>
            </a:r>
          </a:p>
          <a:p>
            <a:endParaRPr lang="pl-PL" sz="2000" b="1" dirty="0"/>
          </a:p>
          <a:p>
            <a:endParaRPr lang="pl-PL" sz="2000" b="1" dirty="0"/>
          </a:p>
          <a:p>
            <a:endParaRPr lang="pl-PL" sz="2000" b="1" dirty="0"/>
          </a:p>
          <a:p>
            <a:pPr algn="just">
              <a:lnSpc>
                <a:spcPct val="150000"/>
              </a:lnSpc>
            </a:pPr>
            <a:endParaRPr lang="pl-PL" sz="2000" dirty="0">
              <a:latin typeface="Arial" pitchFamily="34" charset="0"/>
              <a:cs typeface="Arial" pitchFamily="34" charset="0"/>
            </a:endParaRPr>
          </a:p>
          <a:p>
            <a:pPr algn="just">
              <a:lnSpc>
                <a:spcPct val="150000"/>
              </a:lnSpc>
            </a:pPr>
            <a:endParaRPr lang="pl-PL" sz="2000" dirty="0">
              <a:latin typeface="Arial" pitchFamily="34" charset="0"/>
              <a:cs typeface="Arial" pitchFamily="34" charset="0"/>
            </a:endParaRPr>
          </a:p>
          <a:p>
            <a:pPr lvl="0" algn="just">
              <a:lnSpc>
                <a:spcPct val="150000"/>
              </a:lnSpc>
            </a:pPr>
            <a:endParaRPr lang="pl-PL" sz="2000" b="1" dirty="0">
              <a:solidFill>
                <a:prstClr val="black"/>
              </a:solidFill>
              <a:latin typeface="Arial" panose="020B0604020202020204" pitchFamily="34" charset="0"/>
              <a:cs typeface="Arial" panose="020B0604020202020204" pitchFamily="34" charset="0"/>
            </a:endParaRPr>
          </a:p>
        </p:txBody>
      </p:sp>
      <p:sp>
        <p:nvSpPr>
          <p:cNvPr id="13" name="Prostokąt 12"/>
          <p:cNvSpPr/>
          <p:nvPr/>
        </p:nvSpPr>
        <p:spPr>
          <a:xfrm>
            <a:off x="3779912" y="1988840"/>
            <a:ext cx="1137940" cy="369332"/>
          </a:xfrm>
          <a:prstGeom prst="rect">
            <a:avLst/>
          </a:prstGeom>
          <a:noFill/>
        </p:spPr>
        <p:txBody>
          <a:bodyPr wrap="none" lIns="91440" tIns="45720" rIns="91440" bIns="45720">
            <a:spAutoFit/>
          </a:bodyPr>
          <a:lstStyle/>
          <a:p>
            <a:pPr algn="ctr"/>
            <a:r>
              <a:rPr lang="pl-PL"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FAZA I</a:t>
            </a:r>
            <a:endParaRPr lang="pl-PL"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14" name="Prostokąt 13"/>
          <p:cNvSpPr/>
          <p:nvPr/>
        </p:nvSpPr>
        <p:spPr>
          <a:xfrm>
            <a:off x="3707904" y="3429000"/>
            <a:ext cx="1240532" cy="369332"/>
          </a:xfrm>
          <a:prstGeom prst="rect">
            <a:avLst/>
          </a:prstGeom>
          <a:noFill/>
        </p:spPr>
        <p:txBody>
          <a:bodyPr wrap="none" lIns="91440" tIns="45720" rIns="91440" bIns="45720">
            <a:spAutoFit/>
          </a:bodyPr>
          <a:lstStyle/>
          <a:p>
            <a:pPr algn="ctr"/>
            <a:r>
              <a:rPr lang="pl-PL"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FAZA II</a:t>
            </a:r>
            <a:endParaRPr lang="pl-PL"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15" name="Prostokąt 14"/>
          <p:cNvSpPr/>
          <p:nvPr/>
        </p:nvSpPr>
        <p:spPr>
          <a:xfrm>
            <a:off x="3707904" y="4725144"/>
            <a:ext cx="1343125" cy="369332"/>
          </a:xfrm>
          <a:prstGeom prst="rect">
            <a:avLst/>
          </a:prstGeom>
          <a:noFill/>
        </p:spPr>
        <p:txBody>
          <a:bodyPr wrap="none" lIns="91440" tIns="45720" rIns="91440" bIns="45720">
            <a:spAutoFit/>
          </a:bodyPr>
          <a:lstStyle/>
          <a:p>
            <a:pPr algn="ctr"/>
            <a:r>
              <a:rPr lang="pl-PL"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FAZA III</a:t>
            </a:r>
            <a:endParaRPr lang="pl-PL"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16" name="pole tekstowe 15"/>
          <p:cNvSpPr txBox="1"/>
          <p:nvPr/>
        </p:nvSpPr>
        <p:spPr>
          <a:xfrm>
            <a:off x="1475656" y="2492896"/>
            <a:ext cx="6624736" cy="646331"/>
          </a:xfrm>
          <a:prstGeom prst="rect">
            <a:avLst/>
          </a:prstGeom>
          <a:noFill/>
        </p:spPr>
        <p:txBody>
          <a:bodyPr wrap="square" rtlCol="0">
            <a:spAutoFit/>
          </a:bodyPr>
          <a:lstStyle/>
          <a:p>
            <a:r>
              <a:rPr lang="pl-PL" dirty="0"/>
              <a:t>WCZESNA – źle rozwiązywane konflikty; u pracownika: złe samopoczucie</a:t>
            </a:r>
          </a:p>
        </p:txBody>
      </p:sp>
      <p:sp>
        <p:nvSpPr>
          <p:cNvPr id="18" name="pole tekstowe 17"/>
          <p:cNvSpPr txBox="1"/>
          <p:nvPr/>
        </p:nvSpPr>
        <p:spPr>
          <a:xfrm>
            <a:off x="1547664" y="3933056"/>
            <a:ext cx="6624736" cy="646331"/>
          </a:xfrm>
          <a:prstGeom prst="rect">
            <a:avLst/>
          </a:prstGeom>
          <a:noFill/>
        </p:spPr>
        <p:txBody>
          <a:bodyPr wrap="square" rtlCol="0">
            <a:spAutoFit/>
          </a:bodyPr>
          <a:lstStyle/>
          <a:p>
            <a:r>
              <a:rPr lang="pl-PL" dirty="0"/>
              <a:t>ŚRODKOWA – dochodzą zaostrzone objawy psychosomatyczne ofiary, np. pocenie rąk</a:t>
            </a:r>
          </a:p>
        </p:txBody>
      </p:sp>
      <p:sp>
        <p:nvSpPr>
          <p:cNvPr id="19" name="pole tekstowe 18"/>
          <p:cNvSpPr txBox="1"/>
          <p:nvPr/>
        </p:nvSpPr>
        <p:spPr>
          <a:xfrm>
            <a:off x="1547664" y="5301208"/>
            <a:ext cx="6624736" cy="1200329"/>
          </a:xfrm>
          <a:prstGeom prst="rect">
            <a:avLst/>
          </a:prstGeom>
          <a:noFill/>
        </p:spPr>
        <p:txBody>
          <a:bodyPr wrap="square" rtlCol="0">
            <a:spAutoFit/>
          </a:bodyPr>
          <a:lstStyle/>
          <a:p>
            <a:r>
              <a:rPr lang="pl-PL" dirty="0"/>
              <a:t>FAZA TRZECIA– dramatyczne zaostrzenie sytuacji; pracownik obawia się utraty pracy, sam jest przeświadczony o swojej niezdolności do pracy, pracownik może stawać się agresywny, mogą pojawiać się myśli samobójcze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7"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solidFill>
                <a:prstClr val="black"/>
              </a:solidFill>
              <a:latin typeface="Calibri" pitchFamily="34" charset="0"/>
            </a:endParaRPr>
          </a:p>
          <a:p>
            <a:pPr algn="ctr">
              <a:lnSpc>
                <a:spcPct val="80000"/>
              </a:lnSpc>
            </a:pPr>
            <a:endParaRPr lang="pl-PL" altLang="pl-PL" b="1">
              <a:solidFill>
                <a:prstClr val="black"/>
              </a:solidFill>
              <a:latin typeface="Calibri" pitchFamily="34" charset="0"/>
            </a:endParaRPr>
          </a:p>
        </p:txBody>
      </p:sp>
      <p:sp>
        <p:nvSpPr>
          <p:cNvPr id="8" name="pole tekstowe 7"/>
          <p:cNvSpPr txBox="1"/>
          <p:nvPr/>
        </p:nvSpPr>
        <p:spPr>
          <a:xfrm>
            <a:off x="1298104" y="1653818"/>
            <a:ext cx="7056784" cy="400110"/>
          </a:xfrm>
          <a:prstGeom prst="rect">
            <a:avLst/>
          </a:prstGeom>
          <a:noFill/>
        </p:spPr>
        <p:txBody>
          <a:bodyPr wrap="square" rtlCol="0">
            <a:spAutoFit/>
          </a:bodyPr>
          <a:lstStyle/>
          <a:p>
            <a:pPr algn="ctr"/>
            <a:r>
              <a:rPr lang="pl-PL" sz="2000" b="1" dirty="0"/>
              <a:t>PRZYCZYNY MOBBINGU</a:t>
            </a:r>
          </a:p>
        </p:txBody>
      </p:sp>
      <p:sp>
        <p:nvSpPr>
          <p:cNvPr id="9" name="pole tekstowe 8"/>
          <p:cNvSpPr txBox="1"/>
          <p:nvPr/>
        </p:nvSpPr>
        <p:spPr>
          <a:xfrm>
            <a:off x="1475656" y="2852936"/>
            <a:ext cx="7056784" cy="1323439"/>
          </a:xfrm>
          <a:prstGeom prst="rect">
            <a:avLst/>
          </a:prstGeom>
          <a:noFill/>
        </p:spPr>
        <p:txBody>
          <a:bodyPr wrap="square" rtlCol="0">
            <a:spAutoFit/>
          </a:bodyPr>
          <a:lstStyle/>
          <a:p>
            <a:pPr marL="457200" indent="-457200" algn="just">
              <a:buAutoNum type="arabicPeriod"/>
            </a:pPr>
            <a:r>
              <a:rPr lang="pl-PL" sz="2000" dirty="0"/>
              <a:t>POWODY SPOŁECZNE</a:t>
            </a:r>
          </a:p>
          <a:p>
            <a:pPr marL="457200" indent="-457200" algn="just">
              <a:buAutoNum type="arabicPeriod"/>
            </a:pPr>
            <a:r>
              <a:rPr lang="pl-PL" sz="2000" dirty="0"/>
              <a:t>CECHY ZARZĄDZAJĄCEGO ORGANIZACJĄ</a:t>
            </a:r>
          </a:p>
          <a:p>
            <a:pPr marL="457200" indent="-457200" algn="just">
              <a:buAutoNum type="arabicPeriod"/>
            </a:pPr>
            <a:r>
              <a:rPr lang="pl-PL" sz="2000" dirty="0"/>
              <a:t>SZCZEGÓLNA POZYCJA SPOŁECZNA OFIARY (np. niepełnosprawność, płeć, poglądy…)</a:t>
            </a:r>
          </a:p>
        </p:txBody>
      </p:sp>
    </p:spTree>
    <p:extLst>
      <p:ext uri="{BB962C8B-B14F-4D97-AF65-F5344CB8AC3E}">
        <p14:creationId xmlns:p14="http://schemas.microsoft.com/office/powerpoint/2010/main" val="21518095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7"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8" name="pole tekstowe 7"/>
          <p:cNvSpPr txBox="1"/>
          <p:nvPr/>
        </p:nvSpPr>
        <p:spPr>
          <a:xfrm>
            <a:off x="1475656" y="1484784"/>
            <a:ext cx="7056784" cy="1631216"/>
          </a:xfrm>
          <a:prstGeom prst="rect">
            <a:avLst/>
          </a:prstGeom>
          <a:noFill/>
        </p:spPr>
        <p:txBody>
          <a:bodyPr wrap="square" rtlCol="0">
            <a:spAutoFit/>
          </a:bodyPr>
          <a:lstStyle/>
          <a:p>
            <a:pPr algn="ctr"/>
            <a:r>
              <a:rPr lang="pl-PL" sz="2000" b="1" dirty="0"/>
              <a:t>MOBBER</a:t>
            </a:r>
          </a:p>
          <a:p>
            <a:pPr algn="just"/>
            <a:endParaRPr lang="pl-PL" sz="2000" dirty="0"/>
          </a:p>
          <a:p>
            <a:pPr algn="just"/>
            <a:endParaRPr lang="pl-PL" sz="2000" dirty="0"/>
          </a:p>
          <a:p>
            <a:pPr algn="just"/>
            <a:endParaRPr lang="pl-PL" sz="2000" dirty="0"/>
          </a:p>
          <a:p>
            <a:pPr algn="just"/>
            <a:endParaRPr lang="pl-PL" sz="2000" dirty="0"/>
          </a:p>
        </p:txBody>
      </p:sp>
      <p:sp>
        <p:nvSpPr>
          <p:cNvPr id="9" name="Prostokąt 8"/>
          <p:cNvSpPr/>
          <p:nvPr/>
        </p:nvSpPr>
        <p:spPr>
          <a:xfrm>
            <a:off x="1259632" y="2780928"/>
            <a:ext cx="7560840" cy="3139321"/>
          </a:xfrm>
          <a:prstGeom prst="rect">
            <a:avLst/>
          </a:prstGeom>
        </p:spPr>
        <p:txBody>
          <a:bodyPr wrap="square">
            <a:spAutoFit/>
          </a:bodyPr>
          <a:lstStyle/>
          <a:p>
            <a:r>
              <a:rPr lang="pl-PL" b="1" dirty="0"/>
              <a:t>OSOBA Z ZAKŁADU PRACY</a:t>
            </a:r>
          </a:p>
          <a:p>
            <a:r>
              <a:rPr lang="pl-PL" dirty="0"/>
              <a:t>-pracodawca,</a:t>
            </a:r>
          </a:p>
          <a:p>
            <a:pPr>
              <a:buFontTx/>
              <a:buChar char="-"/>
            </a:pPr>
            <a:r>
              <a:rPr lang="pl-PL" dirty="0"/>
              <a:t>przełożony,</a:t>
            </a:r>
          </a:p>
          <a:p>
            <a:pPr>
              <a:buFontTx/>
              <a:buChar char="-"/>
            </a:pPr>
            <a:r>
              <a:rPr lang="pl-PL" dirty="0"/>
              <a:t>współpracownik,</a:t>
            </a:r>
          </a:p>
          <a:p>
            <a:pPr>
              <a:buFontTx/>
              <a:buChar char="-"/>
            </a:pPr>
            <a:r>
              <a:rPr lang="pl-PL" dirty="0"/>
              <a:t>podwładny</a:t>
            </a:r>
          </a:p>
          <a:p>
            <a:endParaRPr lang="pl-PL" b="1" dirty="0"/>
          </a:p>
          <a:p>
            <a:r>
              <a:rPr lang="pl-PL" b="1" dirty="0"/>
              <a:t>OSOBA SPOZA ZAKŁADU PRACY</a:t>
            </a:r>
          </a:p>
          <a:p>
            <a:r>
              <a:rPr lang="pl-PL" dirty="0"/>
              <a:t>-małżonek pracodawcy,</a:t>
            </a:r>
          </a:p>
          <a:p>
            <a:pPr>
              <a:buFontTx/>
              <a:buChar char="-"/>
            </a:pPr>
            <a:r>
              <a:rPr lang="pl-PL" dirty="0"/>
              <a:t>krewny pracodawcy,</a:t>
            </a:r>
          </a:p>
          <a:p>
            <a:pPr>
              <a:buFontTx/>
              <a:buChar char="-"/>
            </a:pPr>
            <a:r>
              <a:rPr lang="pl-PL" dirty="0"/>
              <a:t>kontrahent pracodawcy</a:t>
            </a:r>
          </a:p>
          <a:p>
            <a:pPr>
              <a:buFontTx/>
              <a:buChar char="-"/>
            </a:pPr>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7"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8" name="pole tekstowe 7"/>
          <p:cNvSpPr txBox="1"/>
          <p:nvPr/>
        </p:nvSpPr>
        <p:spPr>
          <a:xfrm>
            <a:off x="1373188" y="1484784"/>
            <a:ext cx="7056784" cy="2616101"/>
          </a:xfrm>
          <a:prstGeom prst="rect">
            <a:avLst/>
          </a:prstGeom>
          <a:noFill/>
        </p:spPr>
        <p:txBody>
          <a:bodyPr wrap="square" rtlCol="0">
            <a:spAutoFit/>
          </a:bodyPr>
          <a:lstStyle/>
          <a:p>
            <a:pPr algn="ctr"/>
            <a:r>
              <a:rPr lang="pl-PL" sz="2400" b="1" dirty="0"/>
              <a:t>OBOWIĄZKI PRACODAWCY</a:t>
            </a:r>
            <a:endParaRPr lang="pl-PL" sz="2400" dirty="0"/>
          </a:p>
          <a:p>
            <a:pPr algn="just"/>
            <a:endParaRPr lang="pl-PL" sz="2000" dirty="0">
              <a:latin typeface="Arial"/>
            </a:endParaRPr>
          </a:p>
          <a:p>
            <a:pPr marL="457200" indent="-457200" algn="just">
              <a:buAutoNum type="arabicPeriod"/>
            </a:pPr>
            <a:r>
              <a:rPr lang="pl-PL" sz="2000" dirty="0"/>
              <a:t>ZAKAZ MOBBINGU</a:t>
            </a:r>
          </a:p>
          <a:p>
            <a:pPr marL="457200" indent="-457200" algn="just">
              <a:buAutoNum type="arabicPeriod"/>
            </a:pPr>
            <a:endParaRPr lang="pl-PL" sz="2000" dirty="0"/>
          </a:p>
          <a:p>
            <a:pPr marL="457200" indent="-457200" algn="just">
              <a:buAutoNum type="arabicPeriod"/>
            </a:pPr>
            <a:r>
              <a:rPr lang="pl-PL" sz="2000" dirty="0"/>
              <a:t>OBOWIĄZEK ELIMINACJI PRZEJAWÓW MOBBINGU ZE STRONY OSÓB TRZECICH</a:t>
            </a:r>
          </a:p>
          <a:p>
            <a:pPr marL="457200" indent="-457200" algn="just">
              <a:buAutoNum type="arabicPeriod"/>
            </a:pPr>
            <a:endParaRPr lang="pl-PL" sz="2000" dirty="0"/>
          </a:p>
          <a:p>
            <a:pPr marL="457200" indent="-457200" algn="just">
              <a:buAutoNum type="arabicPeriod"/>
            </a:pPr>
            <a:r>
              <a:rPr lang="pl-PL" sz="2000" dirty="0"/>
              <a:t>OBOWIĄZEK PREWENCJI ANTYMOBBINGOWEJ</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7"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9" name="Prostokąt 8"/>
          <p:cNvSpPr/>
          <p:nvPr/>
        </p:nvSpPr>
        <p:spPr>
          <a:xfrm>
            <a:off x="1043608" y="1305342"/>
            <a:ext cx="7920880" cy="646331"/>
          </a:xfrm>
          <a:prstGeom prst="rect">
            <a:avLst/>
          </a:prstGeom>
        </p:spPr>
        <p:txBody>
          <a:bodyPr wrap="square">
            <a:spAutoFit/>
          </a:bodyPr>
          <a:lstStyle/>
          <a:p>
            <a:pPr algn="ctr"/>
            <a:r>
              <a:rPr lang="pl-PL" b="1" dirty="0"/>
              <a:t>PRZECIWDZIAŁANIE MOBBINGOWI JAKO OBOWIĄZEK KONTRAKTOWY PRACODAWCY</a:t>
            </a:r>
          </a:p>
        </p:txBody>
      </p:sp>
      <p:sp>
        <p:nvSpPr>
          <p:cNvPr id="8" name="pole tekstowe 7"/>
          <p:cNvSpPr txBox="1"/>
          <p:nvPr/>
        </p:nvSpPr>
        <p:spPr>
          <a:xfrm>
            <a:off x="1259632" y="2924944"/>
            <a:ext cx="7560840" cy="3139321"/>
          </a:xfrm>
          <a:prstGeom prst="rect">
            <a:avLst/>
          </a:prstGeom>
          <a:noFill/>
        </p:spPr>
        <p:txBody>
          <a:bodyPr wrap="square" rtlCol="0">
            <a:spAutoFit/>
          </a:bodyPr>
          <a:lstStyle/>
          <a:p>
            <a:r>
              <a:rPr lang="pl-PL" dirty="0"/>
              <a:t>(…) przeciwdziałanie </a:t>
            </a:r>
            <a:r>
              <a:rPr lang="pl-PL" dirty="0" err="1"/>
              <a:t>mobbingowi</a:t>
            </a:r>
            <a:r>
              <a:rPr lang="pl-PL" dirty="0"/>
              <a:t> </a:t>
            </a:r>
            <a:r>
              <a:rPr lang="pl-PL" b="1" dirty="0"/>
              <a:t>stanowi kontraktowy obowiązek pracodawcy. </a:t>
            </a:r>
            <a:r>
              <a:rPr lang="pl-PL" dirty="0"/>
              <a:t>Stanowi to jedną ze szczególnych cech stosunku pracy, odmiennych w stosunku do zobowiązań prawa cywilnego, a mianowicie nakierowanie nie tylko na ochronę majątkowego interesu drugiej strony, ale także ochronę dóbr osobistych. Niczemu innemu nie służy przecież regulacja Działu X Kodeksu pracy tj. obowiązków dbałości o bezpieczne i higieniczne warunki pracy, jak tylko ochronie zdrowia i życia pracownika. W ten ciąg obowiązków wpisuje się także obowiązek przeciwdziałania </a:t>
            </a:r>
            <a:r>
              <a:rPr lang="pl-PL" dirty="0" err="1"/>
              <a:t>mobbingowi</a:t>
            </a:r>
            <a:r>
              <a:rPr lang="pl-PL" dirty="0"/>
              <a:t>. Jeśli zatem pracownik domaga się odpowiedzialności pracodawcy za nieprzeciwdziałanie </a:t>
            </a:r>
            <a:r>
              <a:rPr lang="pl-PL" dirty="0" err="1"/>
              <a:t>mobbingow</a:t>
            </a:r>
            <a:r>
              <a:rPr lang="pl-PL" dirty="0"/>
              <a:t> i, to zarzuca mu nienależyte wykonanie zobowiązania. </a:t>
            </a:r>
          </a:p>
        </p:txBody>
      </p:sp>
      <p:sp>
        <p:nvSpPr>
          <p:cNvPr id="10" name="pole tekstowe 9"/>
          <p:cNvSpPr txBox="1"/>
          <p:nvPr/>
        </p:nvSpPr>
        <p:spPr>
          <a:xfrm>
            <a:off x="2771800" y="2060848"/>
            <a:ext cx="4536504" cy="369332"/>
          </a:xfrm>
          <a:prstGeom prst="rect">
            <a:avLst/>
          </a:prstGeom>
          <a:noFill/>
        </p:spPr>
        <p:txBody>
          <a:bodyPr wrap="square" rtlCol="0">
            <a:spAutoFit/>
          </a:bodyPr>
          <a:lstStyle/>
          <a:p>
            <a:pPr algn="ctr"/>
            <a:r>
              <a:rPr lang="pl-PL" b="1" dirty="0"/>
              <a:t>I PK 35/11</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7"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9" name="pole tekstowe 8"/>
          <p:cNvSpPr txBox="1"/>
          <p:nvPr/>
        </p:nvSpPr>
        <p:spPr>
          <a:xfrm>
            <a:off x="1187624" y="1052736"/>
            <a:ext cx="7416824" cy="400110"/>
          </a:xfrm>
          <a:prstGeom prst="rect">
            <a:avLst/>
          </a:prstGeom>
          <a:noFill/>
        </p:spPr>
        <p:txBody>
          <a:bodyPr wrap="square" rtlCol="0">
            <a:spAutoFit/>
          </a:bodyPr>
          <a:lstStyle/>
          <a:p>
            <a:pPr algn="ctr"/>
            <a:r>
              <a:rPr lang="pl-PL" sz="2000" b="1" dirty="0"/>
              <a:t>ROSZCZENIA Z TYTUŁU MOBBINGU</a:t>
            </a:r>
          </a:p>
        </p:txBody>
      </p:sp>
      <p:sp>
        <p:nvSpPr>
          <p:cNvPr id="8" name="pole tekstowe 7"/>
          <p:cNvSpPr txBox="1"/>
          <p:nvPr/>
        </p:nvSpPr>
        <p:spPr>
          <a:xfrm>
            <a:off x="1187624" y="1412776"/>
            <a:ext cx="7704856" cy="2031325"/>
          </a:xfrm>
          <a:prstGeom prst="rect">
            <a:avLst/>
          </a:prstGeom>
          <a:noFill/>
        </p:spPr>
        <p:txBody>
          <a:bodyPr wrap="square" rtlCol="0">
            <a:spAutoFit/>
          </a:bodyPr>
          <a:lstStyle/>
          <a:p>
            <a:pPr marL="342900" indent="-342900">
              <a:buAutoNum type="arabicPeriod"/>
            </a:pPr>
            <a:r>
              <a:rPr lang="pl-PL" b="1" dirty="0"/>
              <a:t>ZADOŚĆUCZYNIENIE ZA DOZNANĄ KRZYWDĘ</a:t>
            </a:r>
          </a:p>
          <a:p>
            <a:pPr marL="342900" indent="-342900"/>
            <a:endParaRPr lang="pl-PL" b="1" dirty="0"/>
          </a:p>
          <a:p>
            <a:pPr marL="342900" indent="-342900"/>
            <a:r>
              <a:rPr lang="pl-PL" b="1" dirty="0"/>
              <a:t>	</a:t>
            </a:r>
            <a:r>
              <a:rPr lang="pl-PL" dirty="0"/>
              <a:t>Podstawą prawną dochodzonych roszczeń są przepisy Kodeksu pracy, jednak wskazane jest by wykorzystywać orzecznictwo sądów cywilnych (444 i 445 k.c.)</a:t>
            </a:r>
          </a:p>
          <a:p>
            <a:pPr marL="342900" indent="-342900"/>
            <a:endParaRPr lang="pl-PL" dirty="0"/>
          </a:p>
          <a:p>
            <a:pPr marL="342900" indent="-342900"/>
            <a:endParaRPr lang="pl-PL" dirty="0"/>
          </a:p>
        </p:txBody>
      </p:sp>
      <p:sp>
        <p:nvSpPr>
          <p:cNvPr id="10" name="Prostokąt 9"/>
          <p:cNvSpPr/>
          <p:nvPr/>
        </p:nvSpPr>
        <p:spPr>
          <a:xfrm>
            <a:off x="1331640" y="3068960"/>
            <a:ext cx="7488832" cy="2862322"/>
          </a:xfrm>
          <a:prstGeom prst="rect">
            <a:avLst/>
          </a:prstGeom>
        </p:spPr>
        <p:txBody>
          <a:bodyPr wrap="square">
            <a:spAutoFit/>
          </a:bodyPr>
          <a:lstStyle/>
          <a:p>
            <a:r>
              <a:rPr lang="pl-PL" b="1" dirty="0"/>
              <a:t>Wyrok z dnia 29 marca 2007 r. </a:t>
            </a:r>
            <a:br>
              <a:rPr lang="pl-PL" dirty="0"/>
            </a:br>
            <a:r>
              <a:rPr lang="pl-PL" b="1" dirty="0"/>
              <a:t>II PK 228/06 </a:t>
            </a:r>
            <a:br>
              <a:rPr lang="pl-PL" dirty="0"/>
            </a:br>
            <a:br>
              <a:rPr lang="pl-PL" dirty="0"/>
            </a:br>
            <a:r>
              <a:rPr lang="pl-PL" dirty="0" err="1"/>
              <a:t>Mobbing</a:t>
            </a:r>
            <a:r>
              <a:rPr lang="pl-PL" dirty="0"/>
              <a:t> jest kwalifikowanym deliktem prawa pracy, a sankcje za jego stosowanie są zdarzeniami prawa pracy, które sądy pracy osądzają przede wszystkim na podstawie art. 94 (3) </a:t>
            </a:r>
            <a:r>
              <a:rPr lang="pl-PL" dirty="0" err="1"/>
              <a:t>k.p</a:t>
            </a:r>
            <a:r>
              <a:rPr lang="pl-PL" dirty="0"/>
              <a:t>., chociaż z </a:t>
            </a:r>
            <a:r>
              <a:rPr lang="pl-PL" b="1" dirty="0"/>
              <a:t>uwzględnieniem dorobku judykatury z zakresu orzekania o zadośćuczynieniu za doznaną krzywdę</a:t>
            </a:r>
            <a:r>
              <a:rPr lang="pl-PL" dirty="0"/>
              <a:t> (art. 445 § 1 i art. 448 k.c.), jak i kompensaty szkody wywołanej rozstrojem zdrowia (art. 444 § 1 k.c.).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7"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solidFill>
                <a:prstClr val="black"/>
              </a:solidFill>
              <a:latin typeface="Calibri" pitchFamily="34" charset="0"/>
            </a:endParaRPr>
          </a:p>
          <a:p>
            <a:pPr algn="ctr">
              <a:lnSpc>
                <a:spcPct val="80000"/>
              </a:lnSpc>
            </a:pPr>
            <a:endParaRPr lang="pl-PL" altLang="pl-PL" b="1">
              <a:solidFill>
                <a:prstClr val="black"/>
              </a:solidFill>
              <a:latin typeface="Calibri" pitchFamily="34" charset="0"/>
            </a:endParaRPr>
          </a:p>
        </p:txBody>
      </p:sp>
      <p:sp>
        <p:nvSpPr>
          <p:cNvPr id="9" name="pole tekstowe 8"/>
          <p:cNvSpPr txBox="1"/>
          <p:nvPr/>
        </p:nvSpPr>
        <p:spPr>
          <a:xfrm>
            <a:off x="1043608" y="1196752"/>
            <a:ext cx="7920880" cy="3323987"/>
          </a:xfrm>
          <a:prstGeom prst="rect">
            <a:avLst/>
          </a:prstGeom>
          <a:noFill/>
        </p:spPr>
        <p:txBody>
          <a:bodyPr wrap="square" rtlCol="0">
            <a:spAutoFit/>
          </a:bodyPr>
          <a:lstStyle/>
          <a:p>
            <a:pPr algn="just">
              <a:lnSpc>
                <a:spcPct val="150000"/>
              </a:lnSpc>
            </a:pPr>
            <a:r>
              <a:rPr lang="pl-PL" sz="2000" b="1" dirty="0"/>
              <a:t>2. ODSZKODOWANIE</a:t>
            </a:r>
          </a:p>
          <a:p>
            <a:pPr algn="just">
              <a:lnSpc>
                <a:spcPct val="150000"/>
              </a:lnSpc>
            </a:pPr>
            <a:endParaRPr lang="pl-PL" sz="2000" b="1" dirty="0"/>
          </a:p>
          <a:p>
            <a:pPr algn="just">
              <a:lnSpc>
                <a:spcPct val="150000"/>
              </a:lnSpc>
            </a:pPr>
            <a:endParaRPr lang="pl-PL" sz="2000" b="1" dirty="0"/>
          </a:p>
          <a:p>
            <a:pPr algn="just">
              <a:lnSpc>
                <a:spcPct val="150000"/>
              </a:lnSpc>
            </a:pPr>
            <a:endParaRPr lang="pl-PL" sz="2000" b="1" dirty="0"/>
          </a:p>
          <a:p>
            <a:pPr algn="just">
              <a:lnSpc>
                <a:spcPct val="150000"/>
              </a:lnSpc>
            </a:pPr>
            <a:endParaRPr lang="pl-PL" sz="2000" b="1" dirty="0"/>
          </a:p>
          <a:p>
            <a:pPr algn="just">
              <a:lnSpc>
                <a:spcPct val="150000"/>
              </a:lnSpc>
            </a:pPr>
            <a:br>
              <a:rPr lang="pl-PL" sz="2000" dirty="0"/>
            </a:br>
            <a:endParaRPr lang="pl-PL" sz="2000" dirty="0">
              <a:latin typeface="Arial"/>
            </a:endParaRPr>
          </a:p>
        </p:txBody>
      </p:sp>
      <p:sp>
        <p:nvSpPr>
          <p:cNvPr id="8" name="Prostokąt 7"/>
          <p:cNvSpPr/>
          <p:nvPr/>
        </p:nvSpPr>
        <p:spPr>
          <a:xfrm>
            <a:off x="1043608" y="2060848"/>
            <a:ext cx="7416824" cy="2308324"/>
          </a:xfrm>
          <a:prstGeom prst="rect">
            <a:avLst/>
          </a:prstGeom>
        </p:spPr>
        <p:txBody>
          <a:bodyPr wrap="square">
            <a:spAutoFit/>
          </a:bodyPr>
          <a:lstStyle/>
          <a:p>
            <a:pPr algn="just"/>
            <a:r>
              <a:rPr lang="pl-PL" dirty="0"/>
              <a:t>§ 4. Pracownik, który wskutek </a:t>
            </a:r>
            <a:r>
              <a:rPr lang="pl-PL" dirty="0" err="1"/>
              <a:t>mobbingu</a:t>
            </a:r>
            <a:r>
              <a:rPr lang="pl-PL" dirty="0"/>
              <a:t> rozwiązał umowę o pracę, ma prawo dochodzić od pracodawcy odszkodowania </a:t>
            </a:r>
            <a:r>
              <a:rPr lang="pl-PL" b="1" dirty="0"/>
              <a:t>w wysokości nie niższej niż minimalne wynagrodzenie za pracę</a:t>
            </a:r>
            <a:r>
              <a:rPr lang="pl-PL" dirty="0"/>
              <a:t>, ustalane na podstawie odrębnych przepisów.</a:t>
            </a:r>
          </a:p>
          <a:p>
            <a:pPr algn="just"/>
            <a:r>
              <a:rPr lang="pl-PL" dirty="0"/>
              <a:t> </a:t>
            </a:r>
            <a:br>
              <a:rPr lang="pl-PL" dirty="0"/>
            </a:br>
            <a:r>
              <a:rPr lang="pl-PL" dirty="0"/>
              <a:t>§ 5. Oświadczenie pracownika o rozwiązaniu umowy o pracę powinno nastąpić </a:t>
            </a:r>
            <a:r>
              <a:rPr lang="pl-PL" b="1" dirty="0"/>
              <a:t>na piśmie z podaniem przyczyny</a:t>
            </a:r>
            <a:r>
              <a:rPr lang="pl-PL" dirty="0"/>
              <a:t>, o której mowa w § 2, uzasadniającej rozwiązanie umowy. </a:t>
            </a:r>
          </a:p>
        </p:txBody>
      </p:sp>
    </p:spTree>
    <p:extLst>
      <p:ext uri="{BB962C8B-B14F-4D97-AF65-F5344CB8AC3E}">
        <p14:creationId xmlns:p14="http://schemas.microsoft.com/office/powerpoint/2010/main" val="10307259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7"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solidFill>
                <a:prstClr val="black"/>
              </a:solidFill>
              <a:latin typeface="Calibri" pitchFamily="34" charset="0"/>
            </a:endParaRPr>
          </a:p>
          <a:p>
            <a:pPr algn="ctr">
              <a:lnSpc>
                <a:spcPct val="80000"/>
              </a:lnSpc>
            </a:pPr>
            <a:endParaRPr lang="pl-PL" altLang="pl-PL" b="1">
              <a:solidFill>
                <a:prstClr val="black"/>
              </a:solidFill>
              <a:latin typeface="Calibri" pitchFamily="34" charset="0"/>
            </a:endParaRPr>
          </a:p>
        </p:txBody>
      </p:sp>
      <p:sp>
        <p:nvSpPr>
          <p:cNvPr id="9" name="pole tekstowe 8"/>
          <p:cNvSpPr txBox="1"/>
          <p:nvPr/>
        </p:nvSpPr>
        <p:spPr>
          <a:xfrm>
            <a:off x="971600" y="2060848"/>
            <a:ext cx="7920880" cy="1631216"/>
          </a:xfrm>
          <a:prstGeom prst="rect">
            <a:avLst/>
          </a:prstGeom>
          <a:noFill/>
        </p:spPr>
        <p:txBody>
          <a:bodyPr wrap="square" rtlCol="0">
            <a:spAutoFit/>
          </a:bodyPr>
          <a:lstStyle/>
          <a:p>
            <a:pPr algn="just"/>
            <a:r>
              <a:rPr lang="pl-PL" sz="2000" b="1" dirty="0"/>
              <a:t>Wyrok z dnia 2 października 2009, II PK 105/09</a:t>
            </a:r>
            <a:br>
              <a:rPr lang="pl-PL" sz="2000" dirty="0"/>
            </a:br>
            <a:endParaRPr lang="pl-PL" sz="2000" dirty="0"/>
          </a:p>
          <a:p>
            <a:pPr algn="just"/>
            <a:r>
              <a:rPr lang="pl-PL" sz="2000" dirty="0"/>
              <a:t>Nierozwiązanie przez pracownika umowy o pracę na podstawie art. 94[3] § 4 i 5 KP nie stanowi przeszkody do dochodzenia roszczeń o odszkodowanie z tytułu </a:t>
            </a:r>
            <a:r>
              <a:rPr lang="pl-PL" sz="2000" dirty="0" err="1"/>
              <a:t>mobbingu</a:t>
            </a:r>
            <a:r>
              <a:rPr lang="pl-PL" sz="2000" dirty="0"/>
              <a:t> na podstawie art. 415 KC.</a:t>
            </a:r>
          </a:p>
        </p:txBody>
      </p:sp>
    </p:spTree>
    <p:extLst>
      <p:ext uri="{BB962C8B-B14F-4D97-AF65-F5344CB8AC3E}">
        <p14:creationId xmlns:p14="http://schemas.microsoft.com/office/powerpoint/2010/main" val="30607756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7"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solidFill>
                <a:prstClr val="black"/>
              </a:solidFill>
              <a:latin typeface="Calibri" pitchFamily="34" charset="0"/>
            </a:endParaRPr>
          </a:p>
          <a:p>
            <a:pPr algn="ctr">
              <a:lnSpc>
                <a:spcPct val="80000"/>
              </a:lnSpc>
            </a:pPr>
            <a:endParaRPr lang="pl-PL" altLang="pl-PL" b="1">
              <a:solidFill>
                <a:prstClr val="black"/>
              </a:solidFill>
              <a:latin typeface="Calibri" pitchFamily="34" charset="0"/>
            </a:endParaRPr>
          </a:p>
        </p:txBody>
      </p:sp>
      <p:sp>
        <p:nvSpPr>
          <p:cNvPr id="9" name="pole tekstowe 8"/>
          <p:cNvSpPr txBox="1"/>
          <p:nvPr/>
        </p:nvSpPr>
        <p:spPr>
          <a:xfrm>
            <a:off x="1043608" y="1268760"/>
            <a:ext cx="7920880" cy="400110"/>
          </a:xfrm>
          <a:prstGeom prst="rect">
            <a:avLst/>
          </a:prstGeom>
          <a:noFill/>
        </p:spPr>
        <p:txBody>
          <a:bodyPr wrap="square" rtlCol="0">
            <a:spAutoFit/>
          </a:bodyPr>
          <a:lstStyle/>
          <a:p>
            <a:pPr algn="ctr"/>
            <a:r>
              <a:rPr lang="pl-PL" sz="2000" b="1" dirty="0"/>
              <a:t>CIĘŻAR DOWODU</a:t>
            </a:r>
          </a:p>
        </p:txBody>
      </p:sp>
      <p:sp>
        <p:nvSpPr>
          <p:cNvPr id="2" name="Prostokąt 1"/>
          <p:cNvSpPr/>
          <p:nvPr/>
        </p:nvSpPr>
        <p:spPr>
          <a:xfrm>
            <a:off x="971600" y="2420888"/>
            <a:ext cx="7979494" cy="2031325"/>
          </a:xfrm>
          <a:prstGeom prst="rect">
            <a:avLst/>
          </a:prstGeom>
        </p:spPr>
        <p:txBody>
          <a:bodyPr wrap="square">
            <a:spAutoFit/>
          </a:bodyPr>
          <a:lstStyle/>
          <a:p>
            <a:r>
              <a:rPr lang="pl-PL" b="1" dirty="0"/>
              <a:t>Wyrok z dnia 5 grudnia 2006 r. </a:t>
            </a:r>
            <a:br>
              <a:rPr lang="pl-PL" dirty="0"/>
            </a:br>
            <a:r>
              <a:rPr lang="pl-PL" b="1" dirty="0"/>
              <a:t>II PK 112/06 </a:t>
            </a:r>
            <a:br>
              <a:rPr lang="pl-PL" dirty="0"/>
            </a:br>
            <a:br>
              <a:rPr lang="pl-PL" dirty="0"/>
            </a:br>
            <a:r>
              <a:rPr lang="pl-PL" dirty="0"/>
              <a:t>Ustawowe przesłanki </a:t>
            </a:r>
            <a:r>
              <a:rPr lang="pl-PL" dirty="0" err="1"/>
              <a:t>mobbingu</a:t>
            </a:r>
            <a:r>
              <a:rPr lang="pl-PL" dirty="0"/>
              <a:t> określone w art. 943 § 2 </a:t>
            </a:r>
            <a:r>
              <a:rPr lang="pl-PL" dirty="0" err="1"/>
              <a:t>k.p</a:t>
            </a:r>
            <a:r>
              <a:rPr lang="pl-PL" dirty="0"/>
              <a:t>. muszą być </a:t>
            </a:r>
            <a:br>
              <a:rPr lang="pl-PL" dirty="0"/>
            </a:br>
            <a:r>
              <a:rPr lang="pl-PL" dirty="0"/>
              <a:t>spełnione łącznie i powinny być wykazane przez pracownika (art. 6 k.c.). Na pracowniku spoczywa też ciężar udowodnienia, że wynikiem nękania był rozstrój zdrowia. </a:t>
            </a:r>
          </a:p>
        </p:txBody>
      </p:sp>
    </p:spTree>
    <p:extLst>
      <p:ext uri="{BB962C8B-B14F-4D97-AF65-F5344CB8AC3E}">
        <p14:creationId xmlns:p14="http://schemas.microsoft.com/office/powerpoint/2010/main" val="1071208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solidFill>
                <a:prstClr val="black"/>
              </a:solidFill>
              <a:latin typeface="Calibri" pitchFamily="34" charset="0"/>
            </a:endParaRPr>
          </a:p>
          <a:p>
            <a:pPr algn="ctr">
              <a:lnSpc>
                <a:spcPct val="80000"/>
              </a:lnSpc>
            </a:pPr>
            <a:endParaRPr lang="pl-PL" altLang="pl-PL" b="1">
              <a:solidFill>
                <a:prstClr val="black"/>
              </a:solidFill>
              <a:latin typeface="Calibri" pitchFamily="34" charset="0"/>
            </a:endParaRPr>
          </a:p>
        </p:txBody>
      </p:sp>
      <p:sp>
        <p:nvSpPr>
          <p:cNvPr id="14343" name="Prostokąt 12"/>
          <p:cNvSpPr>
            <a:spLocks noChangeArrowheads="1"/>
          </p:cNvSpPr>
          <p:nvPr/>
        </p:nvSpPr>
        <p:spPr bwMode="auto">
          <a:xfrm>
            <a:off x="971600" y="1484784"/>
            <a:ext cx="7848872" cy="4154984"/>
          </a:xfrm>
          <a:prstGeom prst="rect">
            <a:avLst/>
          </a:prstGeom>
          <a:noFill/>
          <a:ln w="9525">
            <a:noFill/>
            <a:miter lim="800000"/>
            <a:headEnd/>
            <a:tailEnd/>
          </a:ln>
        </p:spPr>
        <p:txBody>
          <a:bodyPr wrap="square" anchor="ctr">
            <a:spAutoFit/>
          </a:bodyPr>
          <a:lstStyle/>
          <a:p>
            <a:r>
              <a:rPr lang="pl-PL" sz="2400" b="1" dirty="0"/>
              <a:t>Art. 94</a:t>
            </a:r>
            <a:r>
              <a:rPr lang="pl-PL" sz="2400" b="1" baseline="30000" dirty="0"/>
              <a:t>3</a:t>
            </a:r>
            <a:endParaRPr lang="pl-PL" sz="2400" b="1" dirty="0"/>
          </a:p>
          <a:p>
            <a:r>
              <a:rPr lang="pl-PL" sz="2400" dirty="0"/>
              <a:t>§ 1. Pracodawca jest obowiązany przeciwdziałać </a:t>
            </a:r>
            <a:r>
              <a:rPr lang="pl-PL" sz="2400" dirty="0" err="1"/>
              <a:t>mobbingowi</a:t>
            </a:r>
            <a:r>
              <a:rPr lang="pl-PL" sz="2400" dirty="0"/>
              <a:t>.</a:t>
            </a:r>
          </a:p>
          <a:p>
            <a:r>
              <a:rPr lang="pl-PL" sz="2400" dirty="0"/>
              <a:t>§ 2. </a:t>
            </a:r>
            <a:r>
              <a:rPr lang="pl-PL" sz="2400" dirty="0" err="1"/>
              <a:t>Mobbing</a:t>
            </a:r>
            <a:r>
              <a:rPr lang="pl-PL" sz="2400" dirty="0"/>
              <a:t> oznacza działania lub zachowania dotyczące pracownika lub skierowane przeciwko pracownikowi, polegające na uporczywym i długotrwałym nękaniu lub zastraszaniu pracownika, wywołujące u niego zaniżoną ocenę przydatności zawodowej, powodujące lub mające na celu poniżenie lub ośmieszenie pracownika, izolowanie go lub wyeliminowanie z zespołu współpracowników.</a:t>
            </a:r>
          </a:p>
        </p:txBody>
      </p:sp>
    </p:spTree>
    <p:extLst>
      <p:ext uri="{BB962C8B-B14F-4D97-AF65-F5344CB8AC3E}">
        <p14:creationId xmlns:p14="http://schemas.microsoft.com/office/powerpoint/2010/main" val="8581742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7"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solidFill>
                <a:prstClr val="black"/>
              </a:solidFill>
              <a:latin typeface="Calibri" pitchFamily="34" charset="0"/>
            </a:endParaRPr>
          </a:p>
          <a:p>
            <a:pPr algn="ctr">
              <a:lnSpc>
                <a:spcPct val="80000"/>
              </a:lnSpc>
            </a:pPr>
            <a:endParaRPr lang="pl-PL" altLang="pl-PL" b="1">
              <a:solidFill>
                <a:prstClr val="black"/>
              </a:solidFill>
              <a:latin typeface="Calibri" pitchFamily="34" charset="0"/>
            </a:endParaRPr>
          </a:p>
        </p:txBody>
      </p:sp>
      <p:sp>
        <p:nvSpPr>
          <p:cNvPr id="7" name="pole tekstowe 6"/>
          <p:cNvSpPr txBox="1"/>
          <p:nvPr/>
        </p:nvSpPr>
        <p:spPr>
          <a:xfrm>
            <a:off x="1187624" y="1412776"/>
            <a:ext cx="7344816" cy="3139321"/>
          </a:xfrm>
          <a:prstGeom prst="rect">
            <a:avLst/>
          </a:prstGeom>
          <a:noFill/>
        </p:spPr>
        <p:txBody>
          <a:bodyPr wrap="square" rtlCol="0">
            <a:spAutoFit/>
          </a:bodyPr>
          <a:lstStyle/>
          <a:p>
            <a:r>
              <a:rPr lang="pl-PL" b="1" dirty="0"/>
              <a:t>Sąd Apelacyjny w Poznaniu: </a:t>
            </a:r>
          </a:p>
          <a:p>
            <a:r>
              <a:rPr lang="pl-PL" b="1" dirty="0"/>
              <a:t>wyrok III </a:t>
            </a:r>
            <a:r>
              <a:rPr lang="pl-PL" b="1" dirty="0" err="1"/>
              <a:t>APa</a:t>
            </a:r>
            <a:r>
              <a:rPr lang="pl-PL" b="1" dirty="0"/>
              <a:t> 60/05 </a:t>
            </a:r>
          </a:p>
          <a:p>
            <a:r>
              <a:rPr lang="pl-PL" dirty="0"/>
              <a:t>[(...)Dla uznania określonego zachowania za </a:t>
            </a:r>
            <a:r>
              <a:rPr lang="pl-PL" dirty="0" err="1"/>
              <a:t>mobbing</a:t>
            </a:r>
            <a:r>
              <a:rPr lang="pl-PL" dirty="0"/>
              <a:t>, wymagane jest stwierdzenie, iż pracownik był obiektem oddziaływania, które według obiektywnej miary może być ocenione za wywołujące jeden ze skutków określonych w art. 94[3] § 2 </a:t>
            </a:r>
            <a:r>
              <a:rPr lang="pl-PL" dirty="0" err="1"/>
              <a:t>k.p</a:t>
            </a:r>
            <a:r>
              <a:rPr lang="pl-PL" dirty="0"/>
              <a:t>. Przy ocenie tej przesłanki niezbędne jest stworzenie obiektywnego wzorca ofiary rozsądnej, co z zakresu </a:t>
            </a:r>
            <a:r>
              <a:rPr lang="pl-PL" dirty="0" err="1"/>
              <a:t>mobbingu</a:t>
            </a:r>
            <a:r>
              <a:rPr lang="pl-PL" dirty="0"/>
              <a:t> pozwoli wyeliminować przypadki wynikające z nadmiernej wrażliwości pracownika (...)] </a:t>
            </a:r>
          </a:p>
          <a:p>
            <a:endParaRPr lang="pl-PL" dirty="0"/>
          </a:p>
          <a:p>
            <a:endParaRPr lang="pl-PL" dirty="0"/>
          </a:p>
        </p:txBody>
      </p:sp>
    </p:spTree>
    <p:extLst>
      <p:ext uri="{BB962C8B-B14F-4D97-AF65-F5344CB8AC3E}">
        <p14:creationId xmlns:p14="http://schemas.microsoft.com/office/powerpoint/2010/main" val="2267725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ole tekstowe 8"/>
          <p:cNvSpPr txBox="1"/>
          <p:nvPr/>
        </p:nvSpPr>
        <p:spPr>
          <a:xfrm>
            <a:off x="1043608" y="1268760"/>
            <a:ext cx="7920880" cy="1015663"/>
          </a:xfrm>
          <a:prstGeom prst="rect">
            <a:avLst/>
          </a:prstGeom>
          <a:noFill/>
        </p:spPr>
        <p:txBody>
          <a:bodyPr wrap="square" rtlCol="0">
            <a:spAutoFit/>
          </a:bodyPr>
          <a:lstStyle/>
          <a:p>
            <a:r>
              <a:rPr lang="pl-PL" sz="2000" b="1" dirty="0"/>
              <a:t>II PK 33/05 Postanowienie Sądu Najwyższego - Izba Pracy, Ubezpieczeń Społecznych i Spraw Publicznych</a:t>
            </a:r>
            <a:br>
              <a:rPr lang="pl-PL" sz="2000" b="1" dirty="0"/>
            </a:br>
            <a:r>
              <a:rPr lang="pl-PL" sz="2000" b="1" dirty="0"/>
              <a:t>z dnia 24 maja 2005 r.</a:t>
            </a:r>
          </a:p>
        </p:txBody>
      </p:sp>
      <p:sp>
        <p:nvSpPr>
          <p:cNvPr id="2" name="Prostokąt 1"/>
          <p:cNvSpPr/>
          <p:nvPr/>
        </p:nvSpPr>
        <p:spPr>
          <a:xfrm>
            <a:off x="899592" y="2610683"/>
            <a:ext cx="7979494" cy="4247317"/>
          </a:xfrm>
          <a:prstGeom prst="rect">
            <a:avLst/>
          </a:prstGeom>
        </p:spPr>
        <p:txBody>
          <a:bodyPr wrap="square">
            <a:spAutoFit/>
          </a:bodyPr>
          <a:lstStyle/>
          <a:p>
            <a:pPr algn="just"/>
            <a:r>
              <a:rPr lang="pl-PL" dirty="0"/>
              <a:t>(…) </a:t>
            </a:r>
            <a:r>
              <a:rPr lang="pl-PL" b="1" dirty="0"/>
              <a:t>na zainteresowanym pracowniku spoczywa obowiązek </a:t>
            </a:r>
            <a:r>
              <a:rPr lang="pl-PL" dirty="0"/>
              <a:t>wskazania odmiennego ukształtowania jego statusu, tak aby pracodawca mógł następnie dowodzić, że owo zróżnicowanie nie miało dyskryminacyjnego charakteru. Nie sposób bowiem na serio wymagać od pracodawcy, aby potykał się z subiektywnym poczuciem jakiejś, choćby całkowicie wyimaginowanej, dyskryminacji i próbował każdemu pracownikowi, w tym także trapionym zawyżoną samooceną własnej wartości na rynku pracy, wykazywać z góry, że nie dopuścił się wobec nich jakiegokolwiek aktu dyskryminacyjnego. Tymczasem powód, mimo dwukrotnego wzywania przez Sąd, nie wskazał na czym miałyby wobec niego polegać dyskryminacyjne działania pracodawcy. To samo dotyczy zresztą sprawy działań </a:t>
            </a:r>
            <a:r>
              <a:rPr lang="pl-PL" dirty="0" err="1"/>
              <a:t>mobbingowych</a:t>
            </a:r>
            <a:r>
              <a:rPr lang="pl-PL" dirty="0"/>
              <a:t>.</a:t>
            </a:r>
          </a:p>
          <a:p>
            <a:pPr algn="just"/>
            <a:endParaRPr lang="pl-PL" dirty="0"/>
          </a:p>
          <a:p>
            <a:pPr algn="just"/>
            <a:endParaRPr lang="pl-PL" dirty="0"/>
          </a:p>
          <a:p>
            <a:pPr algn="just"/>
            <a:endParaRPr lang="pl-PL" dirty="0"/>
          </a:p>
        </p:txBody>
      </p:sp>
    </p:spTree>
    <p:extLst>
      <p:ext uri="{BB962C8B-B14F-4D97-AF65-F5344CB8AC3E}">
        <p14:creationId xmlns:p14="http://schemas.microsoft.com/office/powerpoint/2010/main" val="10712086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7"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solidFill>
                <a:prstClr val="black"/>
              </a:solidFill>
              <a:latin typeface="Calibri" pitchFamily="34" charset="0"/>
            </a:endParaRPr>
          </a:p>
          <a:p>
            <a:pPr algn="ctr">
              <a:lnSpc>
                <a:spcPct val="80000"/>
              </a:lnSpc>
            </a:pPr>
            <a:endParaRPr lang="pl-PL" altLang="pl-PL" b="1">
              <a:solidFill>
                <a:prstClr val="black"/>
              </a:solidFill>
              <a:latin typeface="Calibri" pitchFamily="34" charset="0"/>
            </a:endParaRPr>
          </a:p>
        </p:txBody>
      </p:sp>
      <p:sp>
        <p:nvSpPr>
          <p:cNvPr id="8" name="Prostokąt 7"/>
          <p:cNvSpPr/>
          <p:nvPr/>
        </p:nvSpPr>
        <p:spPr>
          <a:xfrm>
            <a:off x="1115616" y="2780928"/>
            <a:ext cx="7848872" cy="1200329"/>
          </a:xfrm>
          <a:prstGeom prst="rect">
            <a:avLst/>
          </a:prstGeom>
        </p:spPr>
        <p:txBody>
          <a:bodyPr wrap="square">
            <a:spAutoFit/>
          </a:bodyPr>
          <a:lstStyle/>
          <a:p>
            <a:pPr algn="just"/>
            <a:r>
              <a:rPr lang="pl-PL" dirty="0"/>
              <a:t>Pojęcie </a:t>
            </a:r>
            <a:r>
              <a:rPr lang="pl-PL" dirty="0" err="1"/>
              <a:t>mobbingu</a:t>
            </a:r>
            <a:r>
              <a:rPr lang="pl-PL" dirty="0"/>
              <a:t> nie obejmuje uzasadnionej krytyki w sytuacji, gdy pracownik nienależycie wykonuje swoje obowiązki pracownicze, a pracodawca egzekwuje ich prawidłowe wykonanie, gdyż podległość służbowa wynika z natury stosunku pracy.</a:t>
            </a:r>
          </a:p>
        </p:txBody>
      </p:sp>
      <p:sp>
        <p:nvSpPr>
          <p:cNvPr id="9" name="Prostokąt 8"/>
          <p:cNvSpPr/>
          <p:nvPr/>
        </p:nvSpPr>
        <p:spPr>
          <a:xfrm>
            <a:off x="1187624" y="1484784"/>
            <a:ext cx="7632848" cy="646331"/>
          </a:xfrm>
          <a:prstGeom prst="rect">
            <a:avLst/>
          </a:prstGeom>
        </p:spPr>
        <p:txBody>
          <a:bodyPr wrap="square">
            <a:spAutoFit/>
          </a:bodyPr>
          <a:lstStyle/>
          <a:p>
            <a:pPr algn="just"/>
            <a:r>
              <a:rPr lang="pl-PL" dirty="0"/>
              <a:t>Sąd Apelacyjny w Gdańsku z 2014-02-28</a:t>
            </a:r>
          </a:p>
          <a:p>
            <a:pPr algn="just"/>
            <a:endParaRPr lang="pl-PL" dirty="0"/>
          </a:p>
        </p:txBody>
      </p:sp>
      <p:sp>
        <p:nvSpPr>
          <p:cNvPr id="10" name="Prostokąt 9"/>
          <p:cNvSpPr/>
          <p:nvPr/>
        </p:nvSpPr>
        <p:spPr>
          <a:xfrm>
            <a:off x="1259632" y="1844824"/>
            <a:ext cx="1377365" cy="369332"/>
          </a:xfrm>
          <a:prstGeom prst="rect">
            <a:avLst/>
          </a:prstGeom>
        </p:spPr>
        <p:txBody>
          <a:bodyPr wrap="none">
            <a:spAutoFit/>
          </a:bodyPr>
          <a:lstStyle/>
          <a:p>
            <a:r>
              <a:rPr lang="pl-PL" dirty="0"/>
              <a:t>III </a:t>
            </a:r>
            <a:r>
              <a:rPr lang="pl-PL" dirty="0" err="1"/>
              <a:t>APa</a:t>
            </a:r>
            <a:r>
              <a:rPr lang="pl-PL" dirty="0"/>
              <a:t> 2/14</a:t>
            </a:r>
          </a:p>
        </p:txBody>
      </p:sp>
    </p:spTree>
    <p:extLst>
      <p:ext uri="{BB962C8B-B14F-4D97-AF65-F5344CB8AC3E}">
        <p14:creationId xmlns:p14="http://schemas.microsoft.com/office/powerpoint/2010/main" val="2267725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7"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solidFill>
                <a:prstClr val="black"/>
              </a:solidFill>
              <a:latin typeface="Calibri" pitchFamily="34" charset="0"/>
            </a:endParaRPr>
          </a:p>
          <a:p>
            <a:pPr algn="ctr">
              <a:lnSpc>
                <a:spcPct val="80000"/>
              </a:lnSpc>
            </a:pPr>
            <a:endParaRPr lang="pl-PL" altLang="pl-PL" b="1">
              <a:solidFill>
                <a:prstClr val="black"/>
              </a:solidFill>
              <a:latin typeface="Calibri" pitchFamily="34" charset="0"/>
            </a:endParaRPr>
          </a:p>
        </p:txBody>
      </p:sp>
      <p:sp>
        <p:nvSpPr>
          <p:cNvPr id="8" name="Prostokąt 7"/>
          <p:cNvSpPr/>
          <p:nvPr/>
        </p:nvSpPr>
        <p:spPr>
          <a:xfrm>
            <a:off x="1043608" y="1988840"/>
            <a:ext cx="7848872" cy="923330"/>
          </a:xfrm>
          <a:prstGeom prst="rect">
            <a:avLst/>
          </a:prstGeom>
        </p:spPr>
        <p:txBody>
          <a:bodyPr wrap="square">
            <a:spAutoFit/>
          </a:bodyPr>
          <a:lstStyle/>
          <a:p>
            <a:pPr algn="just"/>
            <a:r>
              <a:rPr lang="pl-PL" dirty="0"/>
              <a:t>Zadośćuczynienie i odszkodowanie może być dochodzone wyłącznie od PRACODAWCY!</a:t>
            </a:r>
          </a:p>
          <a:p>
            <a:pPr algn="just"/>
            <a:r>
              <a:rPr lang="pl-PL" dirty="0"/>
              <a:t>(ewentualny regres)</a:t>
            </a:r>
          </a:p>
        </p:txBody>
      </p:sp>
    </p:spTree>
    <p:extLst>
      <p:ext uri="{BB962C8B-B14F-4D97-AF65-F5344CB8AC3E}">
        <p14:creationId xmlns:p14="http://schemas.microsoft.com/office/powerpoint/2010/main" val="2267725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7"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solidFill>
                <a:prstClr val="black"/>
              </a:solidFill>
              <a:latin typeface="Calibri" pitchFamily="34" charset="0"/>
            </a:endParaRPr>
          </a:p>
          <a:p>
            <a:pPr algn="ctr">
              <a:lnSpc>
                <a:spcPct val="80000"/>
              </a:lnSpc>
            </a:pPr>
            <a:endParaRPr lang="pl-PL" altLang="pl-PL" b="1">
              <a:solidFill>
                <a:prstClr val="black"/>
              </a:solidFill>
              <a:latin typeface="Calibri" pitchFamily="34" charset="0"/>
            </a:endParaRPr>
          </a:p>
        </p:txBody>
      </p:sp>
      <p:sp>
        <p:nvSpPr>
          <p:cNvPr id="8" name="Prostokąt 7"/>
          <p:cNvSpPr/>
          <p:nvPr/>
        </p:nvSpPr>
        <p:spPr>
          <a:xfrm>
            <a:off x="1043608" y="1988840"/>
            <a:ext cx="7848872" cy="2585323"/>
          </a:xfrm>
          <a:prstGeom prst="rect">
            <a:avLst/>
          </a:prstGeom>
        </p:spPr>
        <p:txBody>
          <a:bodyPr wrap="square">
            <a:spAutoFit/>
          </a:bodyPr>
          <a:lstStyle/>
          <a:p>
            <a:pPr algn="ctr"/>
            <a:r>
              <a:rPr lang="pl-PL" b="1" dirty="0"/>
              <a:t>Postanowienie z dnia 9 czerwca 2010 r.</a:t>
            </a:r>
          </a:p>
          <a:p>
            <a:pPr algn="ctr"/>
            <a:r>
              <a:rPr lang="pl-PL" b="1" dirty="0"/>
              <a:t>II PZ 17/10</a:t>
            </a:r>
          </a:p>
          <a:p>
            <a:pPr algn="ctr"/>
            <a:endParaRPr lang="pl-PL" b="1" dirty="0"/>
          </a:p>
          <a:p>
            <a:r>
              <a:rPr lang="pl-PL" dirty="0"/>
              <a:t>Roszczenie pracownika o zasądzenie zadośćuczynienia pieniężnego za </a:t>
            </a:r>
          </a:p>
          <a:p>
            <a:r>
              <a:rPr lang="pl-PL" dirty="0"/>
              <a:t>doznaną krzywdę wyrządzoną </a:t>
            </a:r>
            <a:r>
              <a:rPr lang="pl-PL" dirty="0" err="1"/>
              <a:t>mobbingiem</a:t>
            </a:r>
            <a:r>
              <a:rPr lang="pl-PL" dirty="0"/>
              <a:t>, nierównym traktowaniem lub naruszeniem godności pracowniczej (art. 94 (3) § 3 </a:t>
            </a:r>
            <a:r>
              <a:rPr lang="pl-PL" dirty="0" err="1"/>
              <a:t>k.p</a:t>
            </a:r>
            <a:r>
              <a:rPr lang="pl-PL" dirty="0"/>
              <a:t>. albo art. 24 § 1</a:t>
            </a:r>
          </a:p>
          <a:p>
            <a:r>
              <a:rPr lang="pl-PL" dirty="0"/>
              <a:t>k.c. w związku z art. 445 k.c. lub art. 448 k.c. w związku z art. 300 </a:t>
            </a:r>
            <a:r>
              <a:rPr lang="pl-PL" dirty="0" err="1"/>
              <a:t>k.p</a:t>
            </a:r>
            <a:r>
              <a:rPr lang="pl-PL" dirty="0"/>
              <a:t>.) ma charakter majątkowy, stąd też o dopuszczalności skargi kasacyjnej decyduje wartość przedmiotu zaskarżenia.</a:t>
            </a:r>
          </a:p>
        </p:txBody>
      </p:sp>
      <p:sp>
        <p:nvSpPr>
          <p:cNvPr id="9" name="Prostokąt 8"/>
          <p:cNvSpPr/>
          <p:nvPr/>
        </p:nvSpPr>
        <p:spPr>
          <a:xfrm>
            <a:off x="1187624" y="1484784"/>
            <a:ext cx="7632848" cy="369332"/>
          </a:xfrm>
          <a:prstGeom prst="rect">
            <a:avLst/>
          </a:prstGeom>
        </p:spPr>
        <p:txBody>
          <a:bodyPr wrap="square">
            <a:spAutoFit/>
          </a:bodyPr>
          <a:lstStyle/>
          <a:p>
            <a:pPr algn="ctr"/>
            <a:r>
              <a:rPr lang="pl-PL" b="1" dirty="0"/>
              <a:t>DOPUSZCZALNOŚĆSKARGI KASACYJNEJ</a:t>
            </a:r>
            <a:endParaRPr lang="pl-PL" dirty="0"/>
          </a:p>
        </p:txBody>
      </p:sp>
    </p:spTree>
    <p:extLst>
      <p:ext uri="{BB962C8B-B14F-4D97-AF65-F5344CB8AC3E}">
        <p14:creationId xmlns:p14="http://schemas.microsoft.com/office/powerpoint/2010/main" val="226772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Symbol zastępczy zawartości 8"/>
          <p:cNvGraphicFramePr>
            <a:graphicFrameLocks noGrp="1"/>
          </p:cNvGraphicFramePr>
          <p:nvPr>
            <p:ph idx="4294967295"/>
          </p:nvPr>
        </p:nvGraphicFramePr>
        <p:xfrm>
          <a:off x="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trzałka w prawo 6"/>
          <p:cNvSpPr/>
          <p:nvPr/>
        </p:nvSpPr>
        <p:spPr>
          <a:xfrm>
            <a:off x="1043608" y="1844824"/>
            <a:ext cx="2016224" cy="122413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ole tekstowe 7"/>
          <p:cNvSpPr txBox="1"/>
          <p:nvPr/>
        </p:nvSpPr>
        <p:spPr>
          <a:xfrm>
            <a:off x="1259632" y="2204864"/>
            <a:ext cx="1728192" cy="523220"/>
          </a:xfrm>
          <a:prstGeom prst="rect">
            <a:avLst/>
          </a:prstGeom>
          <a:noFill/>
        </p:spPr>
        <p:txBody>
          <a:bodyPr wrap="square" rtlCol="0">
            <a:spAutoFit/>
          </a:bodyPr>
          <a:lstStyle/>
          <a:p>
            <a:r>
              <a:rPr lang="pl-PL" sz="1400" dirty="0"/>
              <a:t>DZIAŁANIE</a:t>
            </a:r>
          </a:p>
          <a:p>
            <a:r>
              <a:rPr lang="pl-PL" sz="1400" dirty="0"/>
              <a:t>/ZACHOWANIE</a:t>
            </a:r>
          </a:p>
        </p:txBody>
      </p:sp>
      <p:sp>
        <p:nvSpPr>
          <p:cNvPr id="32772" name="AutoShape 4" descr="data:image/png;base64,iVBORw0KGgoAAAANSUhEUgAAAOEAAADhCAMAAAAJbSJIAAAAZlBMVEX///+FhYXg4OC2traWlpb5+fnFxcXs7OyAgIDT09OGhoanp6fk5OR8fHyJiYnW1taxsbHy8vKioqLr6+uPj4/IyMi+vr6YmJirq6v19fUAAADGxsY0NDTNzc3b29t2dnYgICBubm5+BFGtAAAG2klEQVR4nO2dbZuaPBCFUUDx8RVkUduubf//n3zWtxXJmWASgZzU82H3WtBeuRsyk5lMQhS99ZapxuPxYeg2dKl0Gcfxrhq6GZ1pW+7Ov49luRi4KZ1oU+zvf8TZJh2uKV3oUK0W+cOVRRESYlrt1urFYoCWdKR9coTXVz23ozuNhOuTWa/N6FASYVSFgpiJd0JBnKhm5iYZnkqLWL616bEd3WksE2puMelNyK9/mjAQY6ojFGcDVNIRhjE31RDOpz22ozvJhKHM2kTCQGY0MuF23m87upNAOA0nyMeE4fSgRPj50Xc7upPwlIbhCs9a7GEiP4zpzEXr3XKrXv2v/4Z0qX1SNi/l4djSq35/Pv49/VvFcRxtN18/V2U8HqZVL1UzUhqftNwvvn6ezNHyJ32ev23gzZJJL+3oTMu/rR+Z0S4tHotitHzmg5SI20mSVXne/sGzCBEPxczIgMzYxuIhMf3GU0+zP8p3xl/hWnOL9+2fUaRMfjzWHq/9tsj4uR5QidUkxe5bw8iurUxPqWVvEFlTS0Ki0NiSkOgxtSQkChUt7T4PYWpJuKGpXLRdlrD9n+lf1lafxZja59JYlr7tqxDWJGHwx2f7Z7BYomD7ydeMY9HmaF8qc+DIhrvE6hzG1MVvcxC6xEDFs8nHIeWUUKJYlnKqBZoyrPE7DSUKQrdUBMEav2PBGoExdWyi/3Nv13KgT+s5bV9yNvfed+LONW/t/UB0toW+G9PZT9d/wffi4dg5Wzb3fGbqbid8Xyd9gZ3w3Ji+gNBzY/ruwyfk+UB8Ez4hzdZaH/QCwq1NoUp/esWMxG9j+ortPn4TvqImxveyGvdCfN+3fbnviPF+i/DONTjwvQ+jdO42jlL/T+hxfE79B/wKg61qL6+iWJtxQWQpaLdOJ7EARrltXtjz4LAm29S35zO2uixz3zx9GEV7m7wiSz3NRTaBFBehzRNHRmjhu8kILda7WSr3bqqMpzZEpexnmZf8ErnDiyrTxCAd4cF0ix4doXERHx+hoekw7vPhZWhrePZb3GXWhzx7Zr5l6PMJCQ0tByGh4RyFbxyaZq+Z4t+LTLPXfO7QdJWGj9C0xXyEpsEQ3Tg0DS38r55t6sOwboRmB+m3THP7vi9vqzI1HHyEps6CjtA4m0g3Dk2T3jx71W8yNTR8hKaGho/QNOVNR2ie02fLeBtPo9kAzasV2CILYTdoQG9LwAv5ix/yN9gI8ZRtqyFkiw5xj6z/iF/wviSxKWxoVrLP876stCHhlJKV7BLYCPGKfDWWfQgbIe6rj3U4hNjQJJqomK3SBJNkGqdH5izwGsux0hCSOXy8Tlbk4RBiQzOfhkOIm1vqOMiCJxz+ZrqXr/q97bAp3B8nfyASer51tCmc2z35g7AJT/OZQAhx1uwc9QdCiMfhOeoXCbmmNHjKdr4qEnK5Q9zakXxLd8NLCfH96UcYhDjSu0T9YYxDnFO6RP0SIVf8i2c0l6sSIcfGypswRaa55//xUI+CzmJ9SVIEQYijhGtMHAQhLhS6IkiEO/guSE+FDc3o4Zd0m0M6QxMGIYzvb1V5IRBiz3aLp0IgxFaxjZDoNUHY0KQthFTOAjKkO91drocUP2/fFwMglJZkrgqAELb1Hk8FQAjj+3v0h1FI3mtxFi4UautDisPmr8KFQvcUBT8hnnaHRAgJakv0/ITQWdQy9vSE+CSz2pxMG1oxCBcK1QA06XAOyUsyV9ETwqbWI0Z6Qjig6qER+zjEhUL1N0JAQvcTQXsTLhSq91Cbv/Rd0NA8nOfBTgjbv2z9BBEhjO9H4h838RDCl8w8zsggodOBp70KltE8xlOQkMdZQMLHRCEkpHH4uFBopPlLd9FLQWfx+AhyE0LARrSBYChe63gW7Ir1pPUzPAfvwPi+sRSFCGkOT8IlMQ1PQE0IC4WabxyhJoTesDnGqAmhoXmGkOY8DDj3al5EhCzuEBcKhUQIC4WUVxsxE8LRpExzEA1LaAF7QsEGn6Kp0kc9oUYbgJDlwA/8ds1nnlIWZzFZgtPW1LQGMWG0ANNS9cllJlTq2dbZSA38QPzBQqhGFr/Rx5YqNIulUboQr+ineeP6rGIhVB4/6WyBxkisSpJ9CEpSV3wVZYOQ5PyrfKVkrcWC0aY1ZZjSjAvVfMh1XIq/8H4T97jYgJEkL7YohJ6n2vIyhpaiEPdPqD7f69gCuLfrDfErKqHP78eFTv0kzZMH5m3+VnkfxVf7aI6jA4T+HoIlvnAj1byKgynbdvy1GkGtfmm+NYoUnHRKszbzjBZlktRd4CRJkqAAT0qjMpvH6y+DFK+ymadPqLOm40lWLljy+W8Nof8B84gpBbARD8oAAAAASUVORK5CYII="/>
          <p:cNvSpPr>
            <a:spLocks noChangeAspect="1" noChangeArrowheads="1"/>
          </p:cNvSpPr>
          <p:nvPr/>
        </p:nvSpPr>
        <p:spPr bwMode="auto">
          <a:xfrm>
            <a:off x="155575" y="-1828800"/>
            <a:ext cx="3810000" cy="3810000"/>
          </a:xfrm>
          <a:prstGeom prst="rect">
            <a:avLst/>
          </a:prstGeom>
          <a:noFill/>
        </p:spPr>
        <p:txBody>
          <a:bodyPr vert="horz" wrap="square" lIns="91440" tIns="45720" rIns="91440" bIns="45720" numCol="1" anchor="t" anchorCtr="0" compatLnSpc="1">
            <a:prstTxWarp prst="textNoShape">
              <a:avLst/>
            </a:prstTxWarp>
          </a:bodyPr>
          <a:lstStyle/>
          <a:p>
            <a:endParaRPr lang="pl-PL"/>
          </a:p>
        </p:txBody>
      </p:sp>
      <p:pic>
        <p:nvPicPr>
          <p:cNvPr id="32774" name="Picture 6" descr="https://www.archispace.pl/public/objdata/373/373341/full.gif"/>
          <p:cNvPicPr>
            <a:picLocks noChangeAspect="1" noChangeArrowheads="1"/>
          </p:cNvPicPr>
          <p:nvPr/>
        </p:nvPicPr>
        <p:blipFill>
          <a:blip r:embed="rId7" cstate="print"/>
          <a:srcRect/>
          <a:stretch>
            <a:fillRect/>
          </a:stretch>
        </p:blipFill>
        <p:spPr bwMode="auto">
          <a:xfrm>
            <a:off x="3635896" y="1484784"/>
            <a:ext cx="2448272" cy="2448272"/>
          </a:xfrm>
          <a:prstGeom prst="rect">
            <a:avLst/>
          </a:prstGeom>
          <a:noFill/>
        </p:spPr>
      </p:pic>
      <p:cxnSp>
        <p:nvCxnSpPr>
          <p:cNvPr id="14" name="Łącznik prosty ze strzałką 13"/>
          <p:cNvCxnSpPr/>
          <p:nvPr/>
        </p:nvCxnSpPr>
        <p:spPr>
          <a:xfrm>
            <a:off x="2699792" y="1916832"/>
            <a:ext cx="1512168"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Łącznik prosty ze strzałką 15"/>
          <p:cNvCxnSpPr/>
          <p:nvPr/>
        </p:nvCxnSpPr>
        <p:spPr>
          <a:xfrm flipV="1">
            <a:off x="2771800" y="3429000"/>
            <a:ext cx="1080120"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pole tekstowe 16"/>
          <p:cNvSpPr txBox="1"/>
          <p:nvPr/>
        </p:nvSpPr>
        <p:spPr>
          <a:xfrm>
            <a:off x="2699792" y="1412776"/>
            <a:ext cx="1512168" cy="307777"/>
          </a:xfrm>
          <a:prstGeom prst="rect">
            <a:avLst/>
          </a:prstGeom>
          <a:noFill/>
        </p:spPr>
        <p:txBody>
          <a:bodyPr wrap="square" rtlCol="0">
            <a:spAutoFit/>
          </a:bodyPr>
          <a:lstStyle/>
          <a:p>
            <a:r>
              <a:rPr lang="pl-PL" sz="1400" dirty="0"/>
              <a:t>DOTYCZ ĄCE</a:t>
            </a:r>
          </a:p>
        </p:txBody>
      </p:sp>
      <p:sp>
        <p:nvSpPr>
          <p:cNvPr id="18" name="pole tekstowe 17"/>
          <p:cNvSpPr txBox="1"/>
          <p:nvPr/>
        </p:nvSpPr>
        <p:spPr>
          <a:xfrm>
            <a:off x="2483768" y="2924944"/>
            <a:ext cx="1512168" cy="523220"/>
          </a:xfrm>
          <a:prstGeom prst="rect">
            <a:avLst/>
          </a:prstGeom>
          <a:noFill/>
        </p:spPr>
        <p:txBody>
          <a:bodyPr wrap="square" rtlCol="0">
            <a:spAutoFit/>
          </a:bodyPr>
          <a:lstStyle/>
          <a:p>
            <a:r>
              <a:rPr lang="pl-PL" sz="1400" dirty="0"/>
              <a:t>SKIEROWANE PRZECIWKO</a:t>
            </a:r>
          </a:p>
        </p:txBody>
      </p:sp>
      <p:sp>
        <p:nvSpPr>
          <p:cNvPr id="19" name="Prostokąt 18"/>
          <p:cNvSpPr/>
          <p:nvPr/>
        </p:nvSpPr>
        <p:spPr>
          <a:xfrm rot="1712554">
            <a:off x="3837770" y="2453915"/>
            <a:ext cx="2627785" cy="307777"/>
          </a:xfrm>
          <a:prstGeom prst="rect">
            <a:avLst/>
          </a:prstGeom>
          <a:noFill/>
        </p:spPr>
        <p:txBody>
          <a:bodyPr wrap="square" lIns="91440" tIns="45720" rIns="91440" bIns="45720">
            <a:spAutoFit/>
          </a:bodyPr>
          <a:lstStyle/>
          <a:p>
            <a:pPr algn="ctr"/>
            <a:r>
              <a:rPr lang="pl-PL" sz="1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PRACOWNIK</a:t>
            </a:r>
          </a:p>
        </p:txBody>
      </p:sp>
      <p:sp>
        <p:nvSpPr>
          <p:cNvPr id="20" name="pole tekstowe 19"/>
          <p:cNvSpPr txBox="1"/>
          <p:nvPr/>
        </p:nvSpPr>
        <p:spPr>
          <a:xfrm>
            <a:off x="3203848" y="2276872"/>
            <a:ext cx="648072" cy="369332"/>
          </a:xfrm>
          <a:prstGeom prst="rect">
            <a:avLst/>
          </a:prstGeom>
          <a:noFill/>
        </p:spPr>
        <p:txBody>
          <a:bodyPr wrap="square" rtlCol="0">
            <a:spAutoFit/>
          </a:bodyPr>
          <a:lstStyle/>
          <a:p>
            <a:r>
              <a:rPr lang="pl-PL" dirty="0"/>
              <a:t>LUB</a:t>
            </a:r>
          </a:p>
        </p:txBody>
      </p:sp>
      <p:sp>
        <p:nvSpPr>
          <p:cNvPr id="21" name="Objaśnienie w chmurce 20"/>
          <p:cNvSpPr/>
          <p:nvPr/>
        </p:nvSpPr>
        <p:spPr>
          <a:xfrm>
            <a:off x="6228184" y="1556792"/>
            <a:ext cx="2376264" cy="108012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2" name="pole tekstowe 21"/>
          <p:cNvSpPr txBox="1"/>
          <p:nvPr/>
        </p:nvSpPr>
        <p:spPr>
          <a:xfrm>
            <a:off x="6516216" y="1772816"/>
            <a:ext cx="1800200" cy="738664"/>
          </a:xfrm>
          <a:prstGeom prst="rect">
            <a:avLst/>
          </a:prstGeom>
          <a:noFill/>
        </p:spPr>
        <p:txBody>
          <a:bodyPr wrap="square" rtlCol="0">
            <a:spAutoFit/>
          </a:bodyPr>
          <a:lstStyle/>
          <a:p>
            <a:r>
              <a:rPr lang="pl-PL" sz="1400" dirty="0"/>
              <a:t>UPORCZYWE I DŁUGOTRWAŁE </a:t>
            </a:r>
            <a:r>
              <a:rPr lang="pl-PL" sz="1400" b="1" dirty="0"/>
              <a:t>NĘKANIE</a:t>
            </a:r>
          </a:p>
        </p:txBody>
      </p:sp>
      <p:sp>
        <p:nvSpPr>
          <p:cNvPr id="23" name="Objaśnienie w chmurce 22"/>
          <p:cNvSpPr/>
          <p:nvPr/>
        </p:nvSpPr>
        <p:spPr>
          <a:xfrm>
            <a:off x="6300192" y="2924944"/>
            <a:ext cx="2376264" cy="108012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4" name="pole tekstowe 23"/>
          <p:cNvSpPr txBox="1"/>
          <p:nvPr/>
        </p:nvSpPr>
        <p:spPr>
          <a:xfrm>
            <a:off x="6516216" y="3140968"/>
            <a:ext cx="2232248" cy="738664"/>
          </a:xfrm>
          <a:prstGeom prst="rect">
            <a:avLst/>
          </a:prstGeom>
          <a:noFill/>
        </p:spPr>
        <p:txBody>
          <a:bodyPr wrap="square" rtlCol="0">
            <a:spAutoFit/>
          </a:bodyPr>
          <a:lstStyle/>
          <a:p>
            <a:r>
              <a:rPr lang="pl-PL" sz="1400" dirty="0"/>
              <a:t>UPORCZYWE I DŁUGOTRWAŁE </a:t>
            </a:r>
            <a:r>
              <a:rPr lang="pl-PL" sz="1400" b="1" dirty="0"/>
              <a:t>ZASTRASZANIE</a:t>
            </a:r>
          </a:p>
        </p:txBody>
      </p:sp>
      <p:sp>
        <p:nvSpPr>
          <p:cNvPr id="25" name="pole tekstowe 24"/>
          <p:cNvSpPr txBox="1"/>
          <p:nvPr/>
        </p:nvSpPr>
        <p:spPr>
          <a:xfrm>
            <a:off x="7164288" y="2564904"/>
            <a:ext cx="648072" cy="369332"/>
          </a:xfrm>
          <a:prstGeom prst="rect">
            <a:avLst/>
          </a:prstGeom>
          <a:noFill/>
        </p:spPr>
        <p:txBody>
          <a:bodyPr wrap="square" rtlCol="0">
            <a:spAutoFit/>
          </a:bodyPr>
          <a:lstStyle/>
          <a:p>
            <a:r>
              <a:rPr lang="pl-PL" dirty="0"/>
              <a:t>LUB</a:t>
            </a:r>
          </a:p>
        </p:txBody>
      </p:sp>
      <p:sp>
        <p:nvSpPr>
          <p:cNvPr id="26" name="Strzałka w dół 25"/>
          <p:cNvSpPr/>
          <p:nvPr/>
        </p:nvSpPr>
        <p:spPr>
          <a:xfrm>
            <a:off x="1763688" y="4149080"/>
            <a:ext cx="1800200" cy="14401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8" name="Strzałka w dół 27"/>
          <p:cNvSpPr/>
          <p:nvPr/>
        </p:nvSpPr>
        <p:spPr>
          <a:xfrm>
            <a:off x="6228184" y="4293096"/>
            <a:ext cx="1800200" cy="14401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9" name="pole tekstowe 28"/>
          <p:cNvSpPr txBox="1"/>
          <p:nvPr/>
        </p:nvSpPr>
        <p:spPr>
          <a:xfrm>
            <a:off x="1475656" y="4509120"/>
            <a:ext cx="3024336" cy="307777"/>
          </a:xfrm>
          <a:prstGeom prst="rect">
            <a:avLst/>
          </a:prstGeom>
          <a:noFill/>
        </p:spPr>
        <p:txBody>
          <a:bodyPr wrap="square" rtlCol="0">
            <a:spAutoFit/>
          </a:bodyPr>
          <a:lstStyle/>
          <a:p>
            <a:r>
              <a:rPr lang="pl-PL" sz="1400" b="1" dirty="0"/>
              <a:t>WYWOŁUJĄCE</a:t>
            </a:r>
            <a:r>
              <a:rPr lang="pl-PL" sz="1400" dirty="0"/>
              <a:t> U PRACOWNIKA</a:t>
            </a:r>
          </a:p>
        </p:txBody>
      </p:sp>
      <p:sp>
        <p:nvSpPr>
          <p:cNvPr id="30" name="pole tekstowe 29"/>
          <p:cNvSpPr txBox="1"/>
          <p:nvPr/>
        </p:nvSpPr>
        <p:spPr>
          <a:xfrm>
            <a:off x="5652120" y="4509120"/>
            <a:ext cx="3024336" cy="523220"/>
          </a:xfrm>
          <a:prstGeom prst="rect">
            <a:avLst/>
          </a:prstGeom>
          <a:noFill/>
        </p:spPr>
        <p:txBody>
          <a:bodyPr wrap="square" rtlCol="0">
            <a:spAutoFit/>
          </a:bodyPr>
          <a:lstStyle/>
          <a:p>
            <a:pPr algn="ctr"/>
            <a:r>
              <a:rPr lang="pl-PL" sz="1400" dirty="0"/>
              <a:t>POWODUJĄCE </a:t>
            </a:r>
            <a:r>
              <a:rPr lang="pl-PL" sz="1400" b="1" dirty="0"/>
              <a:t>LUB</a:t>
            </a:r>
            <a:r>
              <a:rPr lang="pl-PL" sz="1400" dirty="0"/>
              <a:t> MAJĄCE NA CELU</a:t>
            </a:r>
          </a:p>
        </p:txBody>
      </p:sp>
      <p:sp>
        <p:nvSpPr>
          <p:cNvPr id="31" name="pole tekstowe 30"/>
          <p:cNvSpPr txBox="1"/>
          <p:nvPr/>
        </p:nvSpPr>
        <p:spPr>
          <a:xfrm>
            <a:off x="1331640" y="5661248"/>
            <a:ext cx="3024336" cy="523220"/>
          </a:xfrm>
          <a:prstGeom prst="rect">
            <a:avLst/>
          </a:prstGeom>
          <a:noFill/>
        </p:spPr>
        <p:txBody>
          <a:bodyPr wrap="square" rtlCol="0">
            <a:spAutoFit/>
          </a:bodyPr>
          <a:lstStyle/>
          <a:p>
            <a:r>
              <a:rPr lang="pl-PL" sz="1400" dirty="0"/>
              <a:t>ZANIŻONĄ OCENĘ PRZYDATNOŚCI ZAWODOWEJ</a:t>
            </a:r>
          </a:p>
        </p:txBody>
      </p:sp>
      <p:graphicFrame>
        <p:nvGraphicFramePr>
          <p:cNvPr id="32" name="Diagram 31"/>
          <p:cNvGraphicFramePr/>
          <p:nvPr/>
        </p:nvGraphicFramePr>
        <p:xfrm>
          <a:off x="5231904" y="5690096"/>
          <a:ext cx="3912096" cy="116790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115616" y="1502688"/>
            <a:ext cx="7776864" cy="5632311"/>
          </a:xfrm>
          <a:prstGeom prst="rect">
            <a:avLst/>
          </a:prstGeom>
        </p:spPr>
        <p:txBody>
          <a:bodyPr wrap="square">
            <a:spAutoFit/>
          </a:bodyPr>
          <a:lstStyle/>
          <a:p>
            <a:r>
              <a:rPr lang="pl-PL" dirty="0"/>
              <a:t>Z legalnej definicji zawartej w art. 94 (3) § 2 </a:t>
            </a:r>
            <a:r>
              <a:rPr lang="pl-PL" dirty="0" err="1"/>
              <a:t>k.p</a:t>
            </a:r>
            <a:r>
              <a:rPr lang="pl-PL" dirty="0"/>
              <a:t>. wynika, że </a:t>
            </a:r>
            <a:r>
              <a:rPr lang="pl-PL" dirty="0" err="1"/>
              <a:t>mobbing</a:t>
            </a:r>
            <a:r>
              <a:rPr lang="pl-PL" dirty="0"/>
              <a:t> to </a:t>
            </a:r>
          </a:p>
          <a:p>
            <a:r>
              <a:rPr lang="pl-PL" dirty="0"/>
              <a:t>zachowania: (1) dotyczące pracownika lub skierowane przeciwko pracownikowi, (2) polegające na uporczywym i długotrwałym nękaniu lub zastraszaniu pracownika, (3) wywołujące u niego zaniżoną ocenę przydatności zawodowej, (4) powodujące lub mające na celu poniżenie lub ośmieszenie pracownika, (5) powodujące izolowanie go lub wyeliminowanie z zespołu współpracowników. </a:t>
            </a:r>
          </a:p>
          <a:p>
            <a:endParaRPr lang="pl-PL" dirty="0"/>
          </a:p>
          <a:p>
            <a:r>
              <a:rPr lang="pl-PL" b="1" dirty="0"/>
              <a:t>Treść tej definicji wskazuje, że określone w niej ustawowe cechy </a:t>
            </a:r>
            <a:r>
              <a:rPr lang="pl-PL" b="1" dirty="0" err="1"/>
              <a:t>mobbingu</a:t>
            </a:r>
            <a:r>
              <a:rPr lang="pl-PL" b="1" dirty="0"/>
              <a:t> muszą być spełnione łącznie</a:t>
            </a:r>
          </a:p>
          <a:p>
            <a:r>
              <a:rPr lang="pl-PL" b="1" dirty="0"/>
              <a:t> </a:t>
            </a:r>
          </a:p>
          <a:p>
            <a:r>
              <a:rPr lang="pl-PL" dirty="0"/>
              <a:t>(por. wyrok Sądu Najwyższego z dnia 8 grudnia 2005 r., I PK 103/05, OSNP 2006 nr 21-22, poz. 321). </a:t>
            </a:r>
          </a:p>
          <a:p>
            <a:endParaRPr lang="pl-PL" dirty="0"/>
          </a:p>
          <a:p>
            <a:endParaRPr lang="pl-PL" dirty="0"/>
          </a:p>
          <a:p>
            <a:endParaRPr lang="pl-PL" dirty="0"/>
          </a:p>
          <a:p>
            <a:endParaRPr lang="pl-PL" dirty="0"/>
          </a:p>
          <a:p>
            <a:endParaRPr lang="pl-PL" dirty="0"/>
          </a:p>
          <a:p>
            <a:endParaRPr lang="pl-PL" dirty="0"/>
          </a:p>
          <a:p>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3" name="Prostokąt 2"/>
          <p:cNvSpPr/>
          <p:nvPr/>
        </p:nvSpPr>
        <p:spPr>
          <a:xfrm>
            <a:off x="1475656" y="1268760"/>
            <a:ext cx="6843018" cy="1754326"/>
          </a:xfrm>
          <a:prstGeom prst="rect">
            <a:avLst/>
          </a:prstGeom>
        </p:spPr>
        <p:txBody>
          <a:bodyPr wrap="square">
            <a:spAutoFit/>
          </a:bodyPr>
          <a:lstStyle/>
          <a:p>
            <a:r>
              <a:rPr lang="pl-PL" b="1" dirty="0"/>
              <a:t>Wyrok z dnia 5 grudnia 2006 r. </a:t>
            </a:r>
            <a:br>
              <a:rPr lang="pl-PL" dirty="0"/>
            </a:br>
            <a:r>
              <a:rPr lang="pl-PL" b="1" dirty="0"/>
              <a:t>II PK 112/06 </a:t>
            </a:r>
            <a:br>
              <a:rPr lang="pl-PL" dirty="0"/>
            </a:br>
            <a:r>
              <a:rPr lang="pl-PL" dirty="0"/>
              <a:t>Ustawowe przesłanki </a:t>
            </a:r>
            <a:r>
              <a:rPr lang="pl-PL" dirty="0" err="1"/>
              <a:t>mobbingu</a:t>
            </a:r>
            <a:r>
              <a:rPr lang="pl-PL" dirty="0"/>
              <a:t> określone w art. 943 § 2 </a:t>
            </a:r>
            <a:r>
              <a:rPr lang="pl-PL" dirty="0" err="1"/>
              <a:t>k.p</a:t>
            </a:r>
            <a:r>
              <a:rPr lang="pl-PL" dirty="0"/>
              <a:t>. muszą być spełnione łącznie i powinny być wykazane przez pracownika (art. 6 k.c.). Na pracowniku spoczywa też ciężar udowodnienia, że wynikiem nękania był rozstrój zdrowia.</a:t>
            </a:r>
          </a:p>
        </p:txBody>
      </p:sp>
      <p:sp>
        <p:nvSpPr>
          <p:cNvPr id="9" name="Prostokąt 8"/>
          <p:cNvSpPr/>
          <p:nvPr/>
        </p:nvSpPr>
        <p:spPr>
          <a:xfrm>
            <a:off x="1547664" y="3573016"/>
            <a:ext cx="6843018" cy="2585323"/>
          </a:xfrm>
          <a:prstGeom prst="rect">
            <a:avLst/>
          </a:prstGeom>
        </p:spPr>
        <p:txBody>
          <a:bodyPr wrap="square">
            <a:spAutoFit/>
          </a:bodyPr>
          <a:lstStyle/>
          <a:p>
            <a:r>
              <a:rPr lang="pl-PL" b="1" dirty="0"/>
              <a:t>Wyrok z dnia 5 października 2007 r. </a:t>
            </a:r>
          </a:p>
          <a:p>
            <a:r>
              <a:rPr lang="pl-PL" b="1" dirty="0"/>
              <a:t>II PK 31/07 </a:t>
            </a:r>
          </a:p>
          <a:p>
            <a:br>
              <a:rPr lang="pl-PL" dirty="0"/>
            </a:br>
            <a:r>
              <a:rPr lang="pl-PL" dirty="0"/>
              <a:t>W postępowaniu dotyczącym stosowania przez pracodawcę </a:t>
            </a:r>
            <a:r>
              <a:rPr lang="pl-PL" dirty="0" err="1"/>
              <a:t>mobbingu</a:t>
            </a:r>
            <a:r>
              <a:rPr lang="pl-PL" dirty="0"/>
              <a:t> oraz przyznania świadczeń z tego tytułu nie jest wystarczające stwierdzenie bezprawności działań podjętych wobec pracownika, lecz </a:t>
            </a:r>
            <a:r>
              <a:rPr lang="pl-PL" b="1" dirty="0"/>
              <a:t>konieczne jest wykazanie celu </a:t>
            </a:r>
            <a:r>
              <a:rPr lang="pl-PL" dirty="0"/>
              <a:t>tych działań i ich </a:t>
            </a:r>
            <a:r>
              <a:rPr lang="pl-PL" b="1" dirty="0"/>
              <a:t>skutków</a:t>
            </a:r>
            <a:r>
              <a:rPr lang="pl-PL" dirty="0"/>
              <a:t> (art. 94 (3) § 2 </a:t>
            </a:r>
            <a:r>
              <a:rPr lang="pl-PL" dirty="0" err="1"/>
              <a:t>k.p</a:t>
            </a:r>
            <a:r>
              <a:rPr lang="pl-PL" dirty="0"/>
              <a:t>.). </a:t>
            </a:r>
          </a:p>
          <a:p>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18439" name="Prostokąt 12"/>
          <p:cNvSpPr>
            <a:spLocks noChangeArrowheads="1"/>
          </p:cNvSpPr>
          <p:nvPr/>
        </p:nvSpPr>
        <p:spPr bwMode="auto">
          <a:xfrm>
            <a:off x="1403648" y="1628800"/>
            <a:ext cx="7128446" cy="2246769"/>
          </a:xfrm>
          <a:prstGeom prst="rect">
            <a:avLst/>
          </a:prstGeom>
          <a:noFill/>
          <a:ln w="9525">
            <a:noFill/>
            <a:miter lim="800000"/>
            <a:headEnd/>
            <a:tailEnd/>
          </a:ln>
        </p:spPr>
        <p:txBody>
          <a:bodyPr wrap="square">
            <a:spAutoFit/>
          </a:bodyPr>
          <a:lstStyle/>
          <a:p>
            <a:r>
              <a:rPr lang="pl-PL" sz="2000" b="1" dirty="0"/>
              <a:t>Wyrok z dnia 7 maja 2009 r. </a:t>
            </a:r>
          </a:p>
          <a:p>
            <a:r>
              <a:rPr lang="pl-PL" sz="2000" b="1" dirty="0"/>
              <a:t>III PK 2/09 </a:t>
            </a:r>
          </a:p>
          <a:p>
            <a:pPr marL="457200" indent="-457200" algn="just"/>
            <a:endParaRPr lang="pl-PL" sz="2000" dirty="0"/>
          </a:p>
          <a:p>
            <a:r>
              <a:rPr lang="pl-PL" sz="2000" dirty="0"/>
              <a:t>Roszczenie ofiary </a:t>
            </a:r>
            <a:r>
              <a:rPr lang="pl-PL" sz="2000" dirty="0" err="1"/>
              <a:t>mobbingu</a:t>
            </a:r>
            <a:r>
              <a:rPr lang="pl-PL" sz="2000" dirty="0"/>
              <a:t> tytułem zadośćuczynienia pieniężnego za doznaną krzywdę (art. 94 (3) § 3 </a:t>
            </a:r>
            <a:r>
              <a:rPr lang="pl-PL" sz="2000" dirty="0" err="1"/>
              <a:t>k.p</a:t>
            </a:r>
            <a:r>
              <a:rPr lang="pl-PL" sz="2000" dirty="0"/>
              <a:t>.) przysługuje wymaga udowodnienia przez poszkodowanego skutku </a:t>
            </a:r>
            <a:r>
              <a:rPr lang="pl-PL" sz="2000" dirty="0" err="1"/>
              <a:t>mobbingu</a:t>
            </a:r>
            <a:r>
              <a:rPr lang="pl-PL" sz="2000" dirty="0"/>
              <a:t> w postaci rozstroju zdrowia.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19463" name="Prostokąt 12"/>
          <p:cNvSpPr>
            <a:spLocks noChangeArrowheads="1"/>
          </p:cNvSpPr>
          <p:nvPr/>
        </p:nvSpPr>
        <p:spPr bwMode="auto">
          <a:xfrm>
            <a:off x="1619250" y="1628775"/>
            <a:ext cx="7056438" cy="400050"/>
          </a:xfrm>
          <a:prstGeom prst="rect">
            <a:avLst/>
          </a:prstGeom>
          <a:noFill/>
          <a:ln w="9525">
            <a:noFill/>
            <a:miter lim="800000"/>
            <a:headEnd/>
            <a:tailEnd/>
          </a:ln>
        </p:spPr>
        <p:txBody>
          <a:bodyPr>
            <a:spAutoFit/>
          </a:bodyPr>
          <a:lstStyle/>
          <a:p>
            <a:pPr algn="just">
              <a:spcAft>
                <a:spcPts val="600"/>
              </a:spcAft>
            </a:pPr>
            <a:endParaRPr lang="pl-PL" sz="2000" b="1">
              <a:cs typeface="Arial" charset="0"/>
            </a:endParaRPr>
          </a:p>
        </p:txBody>
      </p:sp>
      <p:sp>
        <p:nvSpPr>
          <p:cNvPr id="11" name="pole tekstowe 10"/>
          <p:cNvSpPr txBox="1"/>
          <p:nvPr/>
        </p:nvSpPr>
        <p:spPr>
          <a:xfrm>
            <a:off x="611560" y="1484784"/>
            <a:ext cx="8676456" cy="5632311"/>
          </a:xfrm>
          <a:prstGeom prst="rect">
            <a:avLst/>
          </a:prstGeom>
          <a:noFill/>
        </p:spPr>
        <p:txBody>
          <a:bodyPr wrap="square" rtlCol="0">
            <a:spAutoFit/>
          </a:bodyPr>
          <a:lstStyle/>
          <a:p>
            <a:r>
              <a:rPr lang="pl-PL" sz="2000" b="1" dirty="0"/>
              <a:t>Wyrok z dnia 14 listopada 2008 r. </a:t>
            </a:r>
          </a:p>
          <a:p>
            <a:r>
              <a:rPr lang="pl-PL" sz="2000" b="1" dirty="0"/>
              <a:t>II PK 88/08 </a:t>
            </a:r>
          </a:p>
          <a:p>
            <a:endParaRPr lang="pl-PL" sz="2000" dirty="0"/>
          </a:p>
          <a:p>
            <a:pPr marL="457200" indent="-457200">
              <a:buAutoNum type="arabicPeriod"/>
            </a:pPr>
            <a:r>
              <a:rPr lang="pl-PL" sz="2000" dirty="0"/>
              <a:t>Ocena, czy nastąpiło nękanie i zastraszanie pracownika oraz, czy działania te miały na celu i mogły lub doprowadziły do zaniżonej oceny jego przydatności zawodowej, do jego poniżenia, ośmieszenia, izolacji bądź wyeliminowania z zespołu współpracowników, opierać się musi na </a:t>
            </a:r>
            <a:r>
              <a:rPr lang="pl-PL" sz="2000" b="1" dirty="0"/>
              <a:t>obiektywnych kryteriach</a:t>
            </a:r>
            <a:r>
              <a:rPr lang="pl-PL" sz="2000" dirty="0"/>
              <a:t>. </a:t>
            </a:r>
          </a:p>
          <a:p>
            <a:pPr marL="457200" indent="-457200">
              <a:buAutoNum type="arabicPeriod"/>
            </a:pPr>
            <a:r>
              <a:rPr lang="pl-PL" sz="2000" dirty="0"/>
              <a:t>Izolacja pracownika w grupie współpracowników nie stanowi autonomicznej cechy </a:t>
            </a:r>
            <a:r>
              <a:rPr lang="pl-PL" sz="2000" dirty="0" err="1"/>
              <a:t>mobbingu</a:t>
            </a:r>
            <a:r>
              <a:rPr lang="pl-PL" sz="2000" dirty="0"/>
              <a:t>. </a:t>
            </a:r>
            <a:r>
              <a:rPr lang="pl-PL" sz="2000" b="1" dirty="0"/>
              <a:t>Tylko izolacja </a:t>
            </a:r>
            <a:r>
              <a:rPr lang="pl-PL" sz="2000" dirty="0"/>
              <a:t>w grupie pracowniczej będąca </a:t>
            </a:r>
            <a:r>
              <a:rPr lang="pl-PL" sz="2000" b="1" dirty="0"/>
              <a:t>następstwem działań polegających na negatywnych zachowaniach objętych dyspozycją tej normy (nękanie, zastraszanie, poniżanie, ośmieszanie) </a:t>
            </a:r>
            <a:r>
              <a:rPr lang="pl-PL" sz="2000" dirty="0"/>
              <a:t>uzasadnia przyjęcie zaistnienia </a:t>
            </a:r>
            <a:r>
              <a:rPr lang="pl-PL" sz="2000" dirty="0" err="1"/>
              <a:t>mobbingu</a:t>
            </a:r>
            <a:r>
              <a:rPr lang="pl-PL" sz="2000" dirty="0"/>
              <a:t>. Jeśli natomiast jest ona reakcją na naganne zachowania pracownika w stosunku do swoich współpracowników, to nie ma podstaw, aby działaniom polegającym na unikaniu kontaktów z takim pracownikiem przypisywać znamiona </a:t>
            </a:r>
            <a:r>
              <a:rPr lang="pl-PL" sz="2000" dirty="0" err="1"/>
              <a:t>mobbingu</a:t>
            </a:r>
            <a:r>
              <a:rPr lang="pl-PL" sz="2000" dirty="0"/>
              <a:t>. </a:t>
            </a:r>
          </a:p>
          <a:p>
            <a:pPr marL="457200" indent="-457200">
              <a:buAutoNum type="arabicPeriod"/>
            </a:pPr>
            <a:endParaRPr lang="pl-PL"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7"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20489" name="pole tekstowe 9"/>
          <p:cNvSpPr txBox="1">
            <a:spLocks noChangeArrowheads="1"/>
          </p:cNvSpPr>
          <p:nvPr/>
        </p:nvSpPr>
        <p:spPr bwMode="auto">
          <a:xfrm rot="10800000" flipV="1">
            <a:off x="1145680" y="980728"/>
            <a:ext cx="7998320" cy="5632311"/>
          </a:xfrm>
          <a:prstGeom prst="rect">
            <a:avLst/>
          </a:prstGeom>
          <a:noFill/>
          <a:ln w="9525">
            <a:noFill/>
            <a:miter lim="800000"/>
            <a:headEnd/>
            <a:tailEnd/>
          </a:ln>
        </p:spPr>
        <p:txBody>
          <a:bodyPr wrap="square">
            <a:spAutoFit/>
          </a:bodyPr>
          <a:lstStyle/>
          <a:p>
            <a:r>
              <a:rPr lang="pl-PL" sz="2400" b="1" dirty="0"/>
              <a:t>Wyrok z dnia 20 marca 2007 r. </a:t>
            </a:r>
          </a:p>
          <a:p>
            <a:r>
              <a:rPr lang="pl-PL" sz="2400" b="1" dirty="0"/>
              <a:t>II PK 221/06 </a:t>
            </a:r>
          </a:p>
          <a:p>
            <a:r>
              <a:rPr lang="pl-PL" sz="2400" dirty="0"/>
              <a:t>Towarzysząca zapowiedzianym zwolnieniom z pracy atmosfera napięcia psychicznego wśród załogi zakładu pracy nie oznacza stosowania przez pracodawcę </a:t>
            </a:r>
            <a:r>
              <a:rPr lang="pl-PL" sz="2400" dirty="0" err="1"/>
              <a:t>mobbingu</a:t>
            </a:r>
            <a:r>
              <a:rPr lang="pl-PL" sz="2400" dirty="0"/>
              <a:t>. Dla oceny, czy doszło do uporczywego i długotrwałego nękania lub zastraszania pracownika w celu wyeliminowania go z zespołu pracowników (art. 94 (3) § 2 </a:t>
            </a:r>
            <a:r>
              <a:rPr lang="pl-PL" sz="2400" dirty="0" err="1"/>
              <a:t>k.p</a:t>
            </a:r>
            <a:r>
              <a:rPr lang="pl-PL" sz="2400" dirty="0"/>
              <a:t>.) mają znaczenie takie </a:t>
            </a:r>
            <a:r>
              <a:rPr lang="pl-PL" sz="2400" b="1" dirty="0"/>
              <a:t>okoliczności, jak akcja informująca pracodawcy o zamierzonych zwolnieniach</a:t>
            </a:r>
            <a:r>
              <a:rPr lang="pl-PL" sz="2400" dirty="0"/>
              <a:t>, o możliwościach przejścia na wcześniejszą emeryturę lub uzyskania świadczenia przedemerytalnego i wprowadzenie specjalnych świadczeń dla pracowników, którzy w określonym terminie zdecydują się na odejście z pracy.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7"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9" name="pole tekstowe 9"/>
          <p:cNvSpPr txBox="1">
            <a:spLocks noChangeArrowheads="1"/>
          </p:cNvSpPr>
          <p:nvPr/>
        </p:nvSpPr>
        <p:spPr bwMode="auto">
          <a:xfrm rot="10800000" flipV="1">
            <a:off x="1115616" y="2452453"/>
            <a:ext cx="7776864" cy="3323987"/>
          </a:xfrm>
          <a:prstGeom prst="rect">
            <a:avLst/>
          </a:prstGeom>
          <a:noFill/>
          <a:ln w="9525">
            <a:noFill/>
            <a:miter lim="800000"/>
            <a:headEnd/>
            <a:tailEnd/>
          </a:ln>
        </p:spPr>
        <p:txBody>
          <a:bodyPr wrap="square">
            <a:spAutoFit/>
          </a:bodyPr>
          <a:lstStyle/>
          <a:p>
            <a:r>
              <a:rPr lang="pl-PL" sz="2000" dirty="0"/>
              <a:t>Przyjmuje się (szczególnie w pracach psychologicznych), iż długotrwały terror psychiczny w miejscu pracy obejmuje okres </a:t>
            </a:r>
            <a:r>
              <a:rPr lang="pl-PL" sz="2000" b="1" dirty="0"/>
              <a:t>co najmniej 6 miesięcy. </a:t>
            </a:r>
            <a:r>
              <a:rPr lang="pl-PL" sz="2000" dirty="0"/>
              <a:t>W judykaturze Sądu Najwyższego przyjęto jednak, że czas trwania terroru psychicznego musi być oceniany indywidualnie (por. wyrok Sądu Najwyższego z 17 stycznia 2007 r.</a:t>
            </a:r>
          </a:p>
          <a:p>
            <a:r>
              <a:rPr lang="pl-PL" sz="2000" dirty="0"/>
              <a:t>58). Przy dużej intensywności nękania lub zastraszania pracownika, nie można więc w ocenie obecnego składu Sądu </a:t>
            </a:r>
          </a:p>
          <a:p>
            <a:r>
              <a:rPr lang="pl-PL" sz="2000" dirty="0"/>
              <a:t>Najwyższego wykluczyć, że wystarczający może być okres 5 tygodni; zwłaszcza, gdy dotyczy osoby o subtelnej psychice.</a:t>
            </a:r>
          </a:p>
          <a:p>
            <a:pPr algn="just">
              <a:lnSpc>
                <a:spcPct val="150000"/>
              </a:lnSpc>
            </a:pPr>
            <a:endParaRPr lang="pl-PL" sz="2000" b="1" dirty="0">
              <a:latin typeface="Times New Roman" pitchFamily="18" charset="0"/>
              <a:cs typeface="Times New Roman" pitchFamily="18" charset="0"/>
            </a:endParaRPr>
          </a:p>
        </p:txBody>
      </p:sp>
      <p:sp>
        <p:nvSpPr>
          <p:cNvPr id="10" name="pole tekstowe 9"/>
          <p:cNvSpPr txBox="1"/>
          <p:nvPr/>
        </p:nvSpPr>
        <p:spPr>
          <a:xfrm>
            <a:off x="1043608" y="1340768"/>
            <a:ext cx="7488832" cy="923330"/>
          </a:xfrm>
          <a:prstGeom prst="rect">
            <a:avLst/>
          </a:prstGeom>
          <a:noFill/>
        </p:spPr>
        <p:txBody>
          <a:bodyPr wrap="square" rtlCol="0">
            <a:spAutoFit/>
          </a:bodyPr>
          <a:lstStyle/>
          <a:p>
            <a:pPr algn="ctr"/>
            <a:r>
              <a:rPr lang="pl-PL" b="1" dirty="0"/>
              <a:t>DŁUGOTRWAŁY I UPORCZYWY</a:t>
            </a:r>
          </a:p>
          <a:p>
            <a:pPr algn="ctr"/>
            <a:r>
              <a:rPr lang="pl-PL" dirty="0"/>
              <a:t>wyrok SN sygn. akt: II PK 166/14</a:t>
            </a:r>
          </a:p>
          <a:p>
            <a:endParaRPr lang="pl-PL" b="1" dirty="0"/>
          </a:p>
        </p:txBody>
      </p:sp>
    </p:spTree>
  </p:cSld>
  <p:clrMapOvr>
    <a:masterClrMapping/>
  </p:clrMapOvr>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3058</TotalTime>
  <Words>1673</Words>
  <Application>Microsoft Office PowerPoint</Application>
  <PresentationFormat>Pokaz na ekranie (4:3)</PresentationFormat>
  <Paragraphs>130</Paragraphs>
  <Slides>24</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24</vt:i4>
      </vt:variant>
    </vt:vector>
  </HeadingPairs>
  <TitlesOfParts>
    <vt:vector size="31" baseType="lpstr">
      <vt:lpstr>Arial</vt:lpstr>
      <vt:lpstr>Calibri</vt:lpstr>
      <vt:lpstr>Open Sans</vt:lpstr>
      <vt:lpstr>Times New Roman</vt:lpstr>
      <vt:lpstr>Trebuchet MS</vt:lpstr>
      <vt:lpstr>Wingdings 3</vt:lpstr>
      <vt:lpstr>Faseta</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cp:lastModifiedBy>Marcin Małek</cp:lastModifiedBy>
  <cp:revision>230</cp:revision>
  <dcterms:created xsi:type="dcterms:W3CDTF">2014-01-18T14:20:26Z</dcterms:created>
  <dcterms:modified xsi:type="dcterms:W3CDTF">2021-02-09T19:29:34Z</dcterms:modified>
</cp:coreProperties>
</file>